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55"/>
  </p:notesMasterIdLst>
  <p:sldIdLst>
    <p:sldId id="256" r:id="rId2"/>
    <p:sldId id="308" r:id="rId3"/>
    <p:sldId id="309" r:id="rId4"/>
    <p:sldId id="310" r:id="rId5"/>
    <p:sldId id="311" r:id="rId6"/>
    <p:sldId id="312" r:id="rId7"/>
    <p:sldId id="313" r:id="rId8"/>
    <p:sldId id="314" r:id="rId9"/>
    <p:sldId id="315" r:id="rId10"/>
    <p:sldId id="316" r:id="rId11"/>
    <p:sldId id="317" r:id="rId12"/>
    <p:sldId id="318" r:id="rId13"/>
    <p:sldId id="319" r:id="rId14"/>
    <p:sldId id="320" r:id="rId15"/>
    <p:sldId id="321" r:id="rId16"/>
    <p:sldId id="322" r:id="rId17"/>
    <p:sldId id="323" r:id="rId18"/>
    <p:sldId id="324" r:id="rId19"/>
    <p:sldId id="326" r:id="rId20"/>
    <p:sldId id="327" r:id="rId21"/>
    <p:sldId id="328" r:id="rId22"/>
    <p:sldId id="329" r:id="rId23"/>
    <p:sldId id="360" r:id="rId24"/>
    <p:sldId id="361" r:id="rId25"/>
    <p:sldId id="330" r:id="rId26"/>
    <p:sldId id="331" r:id="rId27"/>
    <p:sldId id="332" r:id="rId28"/>
    <p:sldId id="333" r:id="rId29"/>
    <p:sldId id="334" r:id="rId30"/>
    <p:sldId id="335" r:id="rId31"/>
    <p:sldId id="336" r:id="rId32"/>
    <p:sldId id="337" r:id="rId33"/>
    <p:sldId id="338" r:id="rId34"/>
    <p:sldId id="339" r:id="rId35"/>
    <p:sldId id="340" r:id="rId36"/>
    <p:sldId id="341" r:id="rId37"/>
    <p:sldId id="342" r:id="rId38"/>
    <p:sldId id="343" r:id="rId39"/>
    <p:sldId id="344" r:id="rId40"/>
    <p:sldId id="345" r:id="rId41"/>
    <p:sldId id="346" r:id="rId42"/>
    <p:sldId id="347" r:id="rId43"/>
    <p:sldId id="348" r:id="rId44"/>
    <p:sldId id="349" r:id="rId45"/>
    <p:sldId id="350" r:id="rId46"/>
    <p:sldId id="351" r:id="rId47"/>
    <p:sldId id="352" r:id="rId48"/>
    <p:sldId id="353" r:id="rId49"/>
    <p:sldId id="354" r:id="rId50"/>
    <p:sldId id="355" r:id="rId51"/>
    <p:sldId id="358" r:id="rId52"/>
    <p:sldId id="359" r:id="rId53"/>
    <p:sldId id="356" r:id="rId54"/>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8" d="100"/>
          <a:sy n="138" d="100"/>
        </p:scale>
        <p:origin x="756" y="10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briela Borges" userId="105e7d24fe8a4a46" providerId="LiveId" clId="{C7776DA7-778E-41A4-A34E-4079BB030B28}"/>
    <pc:docChg chg="undo custSel addSld delSld modSld">
      <pc:chgData name="Gabriela Borges" userId="105e7d24fe8a4a46" providerId="LiveId" clId="{C7776DA7-778E-41A4-A34E-4079BB030B28}" dt="2026-07-13T14:31:27.079" v="4174" actId="13926"/>
      <pc:docMkLst>
        <pc:docMk/>
      </pc:docMkLst>
      <pc:sldChg chg="delSp modSp add del mod">
        <pc:chgData name="Gabriela Borges" userId="105e7d24fe8a4a46" providerId="LiveId" clId="{C7776DA7-778E-41A4-A34E-4079BB030B28}" dt="2026-07-13T13:33:46.494" v="3641" actId="1076"/>
        <pc:sldMkLst>
          <pc:docMk/>
          <pc:sldMk cId="0" sldId="256"/>
        </pc:sldMkLst>
        <pc:spChg chg="mod">
          <ac:chgData name="Gabriela Borges" userId="105e7d24fe8a4a46" providerId="LiveId" clId="{C7776DA7-778E-41A4-A34E-4079BB030B28}" dt="2026-07-13T13:33:46.494" v="3641" actId="1076"/>
          <ac:spMkLst>
            <pc:docMk/>
            <pc:sldMk cId="0" sldId="256"/>
            <ac:spMk id="55" creationId="{00000000-0000-0000-0000-000000000000}"/>
          </ac:spMkLst>
        </pc:spChg>
      </pc:sldChg>
      <pc:sldChg chg="modSp del mod">
        <pc:chgData name="Gabriela Borges" userId="105e7d24fe8a4a46" providerId="LiveId" clId="{C7776DA7-778E-41A4-A34E-4079BB030B28}" dt="2026-07-13T13:29:47.367" v="3536" actId="2696"/>
        <pc:sldMkLst>
          <pc:docMk/>
          <pc:sldMk cId="0" sldId="257"/>
        </pc:sldMkLst>
      </pc:sldChg>
      <pc:sldChg chg="addSp delSp modSp add del mod">
        <pc:chgData name="Gabriela Borges" userId="105e7d24fe8a4a46" providerId="LiveId" clId="{C7776DA7-778E-41A4-A34E-4079BB030B28}" dt="2026-07-13T14:03:23.734" v="3897" actId="47"/>
        <pc:sldMkLst>
          <pc:docMk/>
          <pc:sldMk cId="3919523528" sldId="258"/>
        </pc:sldMkLst>
      </pc:sldChg>
      <pc:sldChg chg="modSp add del mod">
        <pc:chgData name="Gabriela Borges" userId="105e7d24fe8a4a46" providerId="LiveId" clId="{C7776DA7-778E-41A4-A34E-4079BB030B28}" dt="2026-07-13T14:03:23.734" v="3897" actId="47"/>
        <pc:sldMkLst>
          <pc:docMk/>
          <pc:sldMk cId="2134278692" sldId="259"/>
        </pc:sldMkLst>
      </pc:sldChg>
      <pc:sldChg chg="modSp add del mod">
        <pc:chgData name="Gabriela Borges" userId="105e7d24fe8a4a46" providerId="LiveId" clId="{C7776DA7-778E-41A4-A34E-4079BB030B28}" dt="2026-07-13T14:03:23.734" v="3897" actId="47"/>
        <pc:sldMkLst>
          <pc:docMk/>
          <pc:sldMk cId="4022834823" sldId="260"/>
        </pc:sldMkLst>
      </pc:sldChg>
      <pc:sldChg chg="modSp add del mod">
        <pc:chgData name="Gabriela Borges" userId="105e7d24fe8a4a46" providerId="LiveId" clId="{C7776DA7-778E-41A4-A34E-4079BB030B28}" dt="2026-07-13T14:03:23.734" v="3897" actId="47"/>
        <pc:sldMkLst>
          <pc:docMk/>
          <pc:sldMk cId="2162173844" sldId="261"/>
        </pc:sldMkLst>
      </pc:sldChg>
      <pc:sldChg chg="modSp add del mod">
        <pc:chgData name="Gabriela Borges" userId="105e7d24fe8a4a46" providerId="LiveId" clId="{C7776DA7-778E-41A4-A34E-4079BB030B28}" dt="2026-07-13T14:03:23.734" v="3897" actId="47"/>
        <pc:sldMkLst>
          <pc:docMk/>
          <pc:sldMk cId="1162861003" sldId="262"/>
        </pc:sldMkLst>
      </pc:sldChg>
      <pc:sldChg chg="modSp add del mod">
        <pc:chgData name="Gabriela Borges" userId="105e7d24fe8a4a46" providerId="LiveId" clId="{C7776DA7-778E-41A4-A34E-4079BB030B28}" dt="2026-07-13T14:03:23.734" v="3897" actId="47"/>
        <pc:sldMkLst>
          <pc:docMk/>
          <pc:sldMk cId="1006955471" sldId="263"/>
        </pc:sldMkLst>
      </pc:sldChg>
      <pc:sldChg chg="modSp add del mod">
        <pc:chgData name="Gabriela Borges" userId="105e7d24fe8a4a46" providerId="LiveId" clId="{C7776DA7-778E-41A4-A34E-4079BB030B28}" dt="2026-07-13T14:03:23.734" v="3897" actId="47"/>
        <pc:sldMkLst>
          <pc:docMk/>
          <pc:sldMk cId="3858804096" sldId="264"/>
        </pc:sldMkLst>
      </pc:sldChg>
      <pc:sldChg chg="modSp add del mod">
        <pc:chgData name="Gabriela Borges" userId="105e7d24fe8a4a46" providerId="LiveId" clId="{C7776DA7-778E-41A4-A34E-4079BB030B28}" dt="2026-07-13T14:03:23.734" v="3897" actId="47"/>
        <pc:sldMkLst>
          <pc:docMk/>
          <pc:sldMk cId="2680218732" sldId="265"/>
        </pc:sldMkLst>
      </pc:sldChg>
      <pc:sldChg chg="modSp add del mod">
        <pc:chgData name="Gabriela Borges" userId="105e7d24fe8a4a46" providerId="LiveId" clId="{C7776DA7-778E-41A4-A34E-4079BB030B28}" dt="2026-07-13T14:03:23.734" v="3897" actId="47"/>
        <pc:sldMkLst>
          <pc:docMk/>
          <pc:sldMk cId="2648382407" sldId="266"/>
        </pc:sldMkLst>
      </pc:sldChg>
      <pc:sldChg chg="modSp add del mod">
        <pc:chgData name="Gabriela Borges" userId="105e7d24fe8a4a46" providerId="LiveId" clId="{C7776DA7-778E-41A4-A34E-4079BB030B28}" dt="2026-07-13T14:03:23.734" v="3897" actId="47"/>
        <pc:sldMkLst>
          <pc:docMk/>
          <pc:sldMk cId="3147033514" sldId="267"/>
        </pc:sldMkLst>
      </pc:sldChg>
      <pc:sldChg chg="modSp add del mod">
        <pc:chgData name="Gabriela Borges" userId="105e7d24fe8a4a46" providerId="LiveId" clId="{C7776DA7-778E-41A4-A34E-4079BB030B28}" dt="2026-07-13T14:03:23.734" v="3897" actId="47"/>
        <pc:sldMkLst>
          <pc:docMk/>
          <pc:sldMk cId="2889466968" sldId="268"/>
        </pc:sldMkLst>
      </pc:sldChg>
      <pc:sldChg chg="modSp add del mod">
        <pc:chgData name="Gabriela Borges" userId="105e7d24fe8a4a46" providerId="LiveId" clId="{C7776DA7-778E-41A4-A34E-4079BB030B28}" dt="2026-07-13T14:03:23.734" v="3897" actId="47"/>
        <pc:sldMkLst>
          <pc:docMk/>
          <pc:sldMk cId="8664324" sldId="269"/>
        </pc:sldMkLst>
      </pc:sldChg>
      <pc:sldChg chg="modSp add del mod">
        <pc:chgData name="Gabriela Borges" userId="105e7d24fe8a4a46" providerId="LiveId" clId="{C7776DA7-778E-41A4-A34E-4079BB030B28}" dt="2026-07-13T14:03:23.734" v="3897" actId="47"/>
        <pc:sldMkLst>
          <pc:docMk/>
          <pc:sldMk cId="2225588658" sldId="270"/>
        </pc:sldMkLst>
      </pc:sldChg>
      <pc:sldChg chg="modSp add del mod">
        <pc:chgData name="Gabriela Borges" userId="105e7d24fe8a4a46" providerId="LiveId" clId="{C7776DA7-778E-41A4-A34E-4079BB030B28}" dt="2026-07-13T14:03:23.734" v="3897" actId="47"/>
        <pc:sldMkLst>
          <pc:docMk/>
          <pc:sldMk cId="1052579895" sldId="271"/>
        </pc:sldMkLst>
      </pc:sldChg>
      <pc:sldChg chg="modSp add del mod">
        <pc:chgData name="Gabriela Borges" userId="105e7d24fe8a4a46" providerId="LiveId" clId="{C7776DA7-778E-41A4-A34E-4079BB030B28}" dt="2026-07-13T14:03:23.734" v="3897" actId="47"/>
        <pc:sldMkLst>
          <pc:docMk/>
          <pc:sldMk cId="819117798" sldId="272"/>
        </pc:sldMkLst>
      </pc:sldChg>
      <pc:sldChg chg="modSp add del mod">
        <pc:chgData name="Gabriela Borges" userId="105e7d24fe8a4a46" providerId="LiveId" clId="{C7776DA7-778E-41A4-A34E-4079BB030B28}" dt="2026-07-13T14:03:23.734" v="3897" actId="47"/>
        <pc:sldMkLst>
          <pc:docMk/>
          <pc:sldMk cId="292811499" sldId="273"/>
        </pc:sldMkLst>
      </pc:sldChg>
      <pc:sldChg chg="modSp add del mod">
        <pc:chgData name="Gabriela Borges" userId="105e7d24fe8a4a46" providerId="LiveId" clId="{C7776DA7-778E-41A4-A34E-4079BB030B28}" dt="2026-07-13T14:03:23.734" v="3897" actId="47"/>
        <pc:sldMkLst>
          <pc:docMk/>
          <pc:sldMk cId="1261674633" sldId="274"/>
        </pc:sldMkLst>
      </pc:sldChg>
      <pc:sldChg chg="modSp add del mod">
        <pc:chgData name="Gabriela Borges" userId="105e7d24fe8a4a46" providerId="LiveId" clId="{C7776DA7-778E-41A4-A34E-4079BB030B28}" dt="2026-07-13T14:03:23.734" v="3897" actId="47"/>
        <pc:sldMkLst>
          <pc:docMk/>
          <pc:sldMk cId="2747889431" sldId="275"/>
        </pc:sldMkLst>
      </pc:sldChg>
      <pc:sldChg chg="modSp add del mod">
        <pc:chgData name="Gabriela Borges" userId="105e7d24fe8a4a46" providerId="LiveId" clId="{C7776DA7-778E-41A4-A34E-4079BB030B28}" dt="2026-07-13T14:03:23.734" v="3897" actId="47"/>
        <pc:sldMkLst>
          <pc:docMk/>
          <pc:sldMk cId="2196104139" sldId="276"/>
        </pc:sldMkLst>
      </pc:sldChg>
      <pc:sldChg chg="modSp add del mod">
        <pc:chgData name="Gabriela Borges" userId="105e7d24fe8a4a46" providerId="LiveId" clId="{C7776DA7-778E-41A4-A34E-4079BB030B28}" dt="2026-07-13T14:03:23.734" v="3897" actId="47"/>
        <pc:sldMkLst>
          <pc:docMk/>
          <pc:sldMk cId="3130314333" sldId="277"/>
        </pc:sldMkLst>
      </pc:sldChg>
      <pc:sldChg chg="modSp add del mod">
        <pc:chgData name="Gabriela Borges" userId="105e7d24fe8a4a46" providerId="LiveId" clId="{C7776DA7-778E-41A4-A34E-4079BB030B28}" dt="2026-07-13T14:03:23.734" v="3897" actId="47"/>
        <pc:sldMkLst>
          <pc:docMk/>
          <pc:sldMk cId="3454369570" sldId="278"/>
        </pc:sldMkLst>
      </pc:sldChg>
      <pc:sldChg chg="modSp add del mod">
        <pc:chgData name="Gabriela Borges" userId="105e7d24fe8a4a46" providerId="LiveId" clId="{C7776DA7-778E-41A4-A34E-4079BB030B28}" dt="2026-07-13T14:03:23.734" v="3897" actId="47"/>
        <pc:sldMkLst>
          <pc:docMk/>
          <pc:sldMk cId="1223323706" sldId="279"/>
        </pc:sldMkLst>
      </pc:sldChg>
      <pc:sldChg chg="modSp add del mod">
        <pc:chgData name="Gabriela Borges" userId="105e7d24fe8a4a46" providerId="LiveId" clId="{C7776DA7-778E-41A4-A34E-4079BB030B28}" dt="2026-07-13T14:03:23.734" v="3897" actId="47"/>
        <pc:sldMkLst>
          <pc:docMk/>
          <pc:sldMk cId="239188984" sldId="280"/>
        </pc:sldMkLst>
      </pc:sldChg>
      <pc:sldChg chg="modSp add del mod">
        <pc:chgData name="Gabriela Borges" userId="105e7d24fe8a4a46" providerId="LiveId" clId="{C7776DA7-778E-41A4-A34E-4079BB030B28}" dt="2026-03-09T00:02:03.639" v="1636" actId="2696"/>
        <pc:sldMkLst>
          <pc:docMk/>
          <pc:sldMk cId="1523901870" sldId="281"/>
        </pc:sldMkLst>
      </pc:sldChg>
      <pc:sldChg chg="modSp add del mod">
        <pc:chgData name="Gabriela Borges" userId="105e7d24fe8a4a46" providerId="LiveId" clId="{C7776DA7-778E-41A4-A34E-4079BB030B28}" dt="2026-07-13T14:03:23.734" v="3897" actId="47"/>
        <pc:sldMkLst>
          <pc:docMk/>
          <pc:sldMk cId="1777046842" sldId="282"/>
        </pc:sldMkLst>
      </pc:sldChg>
      <pc:sldChg chg="modSp add del mod">
        <pc:chgData name="Gabriela Borges" userId="105e7d24fe8a4a46" providerId="LiveId" clId="{C7776DA7-778E-41A4-A34E-4079BB030B28}" dt="2026-07-13T14:03:23.734" v="3897" actId="47"/>
        <pc:sldMkLst>
          <pc:docMk/>
          <pc:sldMk cId="4076251749" sldId="283"/>
        </pc:sldMkLst>
      </pc:sldChg>
      <pc:sldChg chg="modSp add del mod">
        <pc:chgData name="Gabriela Borges" userId="105e7d24fe8a4a46" providerId="LiveId" clId="{C7776DA7-778E-41A4-A34E-4079BB030B28}" dt="2026-07-13T14:03:23.734" v="3897" actId="47"/>
        <pc:sldMkLst>
          <pc:docMk/>
          <pc:sldMk cId="2581339602" sldId="284"/>
        </pc:sldMkLst>
      </pc:sldChg>
      <pc:sldChg chg="modSp add del mod">
        <pc:chgData name="Gabriela Borges" userId="105e7d24fe8a4a46" providerId="LiveId" clId="{C7776DA7-778E-41A4-A34E-4079BB030B28}" dt="2026-07-13T14:03:23.734" v="3897" actId="47"/>
        <pc:sldMkLst>
          <pc:docMk/>
          <pc:sldMk cId="766275414" sldId="285"/>
        </pc:sldMkLst>
      </pc:sldChg>
      <pc:sldChg chg="modSp add del mod">
        <pc:chgData name="Gabriela Borges" userId="105e7d24fe8a4a46" providerId="LiveId" clId="{C7776DA7-778E-41A4-A34E-4079BB030B28}" dt="2026-07-13T14:03:23.734" v="3897" actId="47"/>
        <pc:sldMkLst>
          <pc:docMk/>
          <pc:sldMk cId="219162160" sldId="286"/>
        </pc:sldMkLst>
      </pc:sldChg>
      <pc:sldChg chg="modSp add del mod">
        <pc:chgData name="Gabriela Borges" userId="105e7d24fe8a4a46" providerId="LiveId" clId="{C7776DA7-778E-41A4-A34E-4079BB030B28}" dt="2026-07-13T14:03:23.734" v="3897" actId="47"/>
        <pc:sldMkLst>
          <pc:docMk/>
          <pc:sldMk cId="2114584018" sldId="287"/>
        </pc:sldMkLst>
      </pc:sldChg>
      <pc:sldChg chg="modSp add del mod">
        <pc:chgData name="Gabriela Borges" userId="105e7d24fe8a4a46" providerId="LiveId" clId="{C7776DA7-778E-41A4-A34E-4079BB030B28}" dt="2026-07-13T14:03:23.734" v="3897" actId="47"/>
        <pc:sldMkLst>
          <pc:docMk/>
          <pc:sldMk cId="2971296316" sldId="288"/>
        </pc:sldMkLst>
      </pc:sldChg>
      <pc:sldChg chg="modSp add del mod">
        <pc:chgData name="Gabriela Borges" userId="105e7d24fe8a4a46" providerId="LiveId" clId="{C7776DA7-778E-41A4-A34E-4079BB030B28}" dt="2026-03-09T00:59:09.540" v="2715" actId="2696"/>
        <pc:sldMkLst>
          <pc:docMk/>
          <pc:sldMk cId="2907509064" sldId="289"/>
        </pc:sldMkLst>
      </pc:sldChg>
      <pc:sldChg chg="modSp add del mod">
        <pc:chgData name="Gabriela Borges" userId="105e7d24fe8a4a46" providerId="LiveId" clId="{C7776DA7-778E-41A4-A34E-4079BB030B28}" dt="2026-07-13T14:03:23.734" v="3897" actId="47"/>
        <pc:sldMkLst>
          <pc:docMk/>
          <pc:sldMk cId="12833559" sldId="290"/>
        </pc:sldMkLst>
      </pc:sldChg>
      <pc:sldChg chg="modSp add del mod">
        <pc:chgData name="Gabriela Borges" userId="105e7d24fe8a4a46" providerId="LiveId" clId="{C7776DA7-778E-41A4-A34E-4079BB030B28}" dt="2026-07-13T14:03:23.734" v="3897" actId="47"/>
        <pc:sldMkLst>
          <pc:docMk/>
          <pc:sldMk cId="3564768522" sldId="291"/>
        </pc:sldMkLst>
      </pc:sldChg>
      <pc:sldChg chg="modSp add del mod">
        <pc:chgData name="Gabriela Borges" userId="105e7d24fe8a4a46" providerId="LiveId" clId="{C7776DA7-778E-41A4-A34E-4079BB030B28}" dt="2026-07-13T14:03:23.734" v="3897" actId="47"/>
        <pc:sldMkLst>
          <pc:docMk/>
          <pc:sldMk cId="639109272" sldId="292"/>
        </pc:sldMkLst>
      </pc:sldChg>
      <pc:sldChg chg="modSp add del mod">
        <pc:chgData name="Gabriela Borges" userId="105e7d24fe8a4a46" providerId="LiveId" clId="{C7776DA7-778E-41A4-A34E-4079BB030B28}" dt="2026-07-13T14:03:23.734" v="3897" actId="47"/>
        <pc:sldMkLst>
          <pc:docMk/>
          <pc:sldMk cId="3305116985" sldId="293"/>
        </pc:sldMkLst>
      </pc:sldChg>
      <pc:sldChg chg="modSp add del mod">
        <pc:chgData name="Gabriela Borges" userId="105e7d24fe8a4a46" providerId="LiveId" clId="{C7776DA7-778E-41A4-A34E-4079BB030B28}" dt="2026-07-13T14:03:23.734" v="3897" actId="47"/>
        <pc:sldMkLst>
          <pc:docMk/>
          <pc:sldMk cId="87955034" sldId="294"/>
        </pc:sldMkLst>
      </pc:sldChg>
      <pc:sldChg chg="modSp add del mod">
        <pc:chgData name="Gabriela Borges" userId="105e7d24fe8a4a46" providerId="LiveId" clId="{C7776DA7-778E-41A4-A34E-4079BB030B28}" dt="2026-07-13T14:03:23.734" v="3897" actId="47"/>
        <pc:sldMkLst>
          <pc:docMk/>
          <pc:sldMk cId="984596127" sldId="295"/>
        </pc:sldMkLst>
      </pc:sldChg>
      <pc:sldChg chg="addSp delSp modSp add del mod">
        <pc:chgData name="Gabriela Borges" userId="105e7d24fe8a4a46" providerId="LiveId" clId="{C7776DA7-778E-41A4-A34E-4079BB030B28}" dt="2026-07-13T14:03:23.734" v="3897" actId="47"/>
        <pc:sldMkLst>
          <pc:docMk/>
          <pc:sldMk cId="1365791583" sldId="296"/>
        </pc:sldMkLst>
      </pc:sldChg>
      <pc:sldChg chg="modSp add del mod">
        <pc:chgData name="Gabriela Borges" userId="105e7d24fe8a4a46" providerId="LiveId" clId="{C7776DA7-778E-41A4-A34E-4079BB030B28}" dt="2026-07-13T14:03:23.734" v="3897" actId="47"/>
        <pc:sldMkLst>
          <pc:docMk/>
          <pc:sldMk cId="2146876929" sldId="297"/>
        </pc:sldMkLst>
      </pc:sldChg>
      <pc:sldChg chg="modSp add del mod">
        <pc:chgData name="Gabriela Borges" userId="105e7d24fe8a4a46" providerId="LiveId" clId="{C7776DA7-778E-41A4-A34E-4079BB030B28}" dt="2026-07-13T14:03:23.734" v="3897" actId="47"/>
        <pc:sldMkLst>
          <pc:docMk/>
          <pc:sldMk cId="2059644565" sldId="298"/>
        </pc:sldMkLst>
      </pc:sldChg>
      <pc:sldChg chg="modSp add del mod">
        <pc:chgData name="Gabriela Borges" userId="105e7d24fe8a4a46" providerId="LiveId" clId="{C7776DA7-778E-41A4-A34E-4079BB030B28}" dt="2026-07-13T14:03:23.734" v="3897" actId="47"/>
        <pc:sldMkLst>
          <pc:docMk/>
          <pc:sldMk cId="2921699139" sldId="299"/>
        </pc:sldMkLst>
      </pc:sldChg>
      <pc:sldChg chg="modSp add del mod">
        <pc:chgData name="Gabriela Borges" userId="105e7d24fe8a4a46" providerId="LiveId" clId="{C7776DA7-778E-41A4-A34E-4079BB030B28}" dt="2026-07-13T14:03:23.734" v="3897" actId="47"/>
        <pc:sldMkLst>
          <pc:docMk/>
          <pc:sldMk cId="865261679" sldId="300"/>
        </pc:sldMkLst>
      </pc:sldChg>
      <pc:sldChg chg="modSp add del mod">
        <pc:chgData name="Gabriela Borges" userId="105e7d24fe8a4a46" providerId="LiveId" clId="{C7776DA7-778E-41A4-A34E-4079BB030B28}" dt="2026-07-13T14:03:23.734" v="3897" actId="47"/>
        <pc:sldMkLst>
          <pc:docMk/>
          <pc:sldMk cId="3048528252" sldId="301"/>
        </pc:sldMkLst>
      </pc:sldChg>
      <pc:sldChg chg="modSp add del mod">
        <pc:chgData name="Gabriela Borges" userId="105e7d24fe8a4a46" providerId="LiveId" clId="{C7776DA7-778E-41A4-A34E-4079BB030B28}" dt="2026-07-13T14:03:23.734" v="3897" actId="47"/>
        <pc:sldMkLst>
          <pc:docMk/>
          <pc:sldMk cId="2075405599" sldId="302"/>
        </pc:sldMkLst>
      </pc:sldChg>
      <pc:sldChg chg="modSp add del mod">
        <pc:chgData name="Gabriela Borges" userId="105e7d24fe8a4a46" providerId="LiveId" clId="{C7776DA7-778E-41A4-A34E-4079BB030B28}" dt="2026-07-13T14:03:23.734" v="3897" actId="47"/>
        <pc:sldMkLst>
          <pc:docMk/>
          <pc:sldMk cId="2615357539" sldId="303"/>
        </pc:sldMkLst>
      </pc:sldChg>
      <pc:sldChg chg="modSp add del mod">
        <pc:chgData name="Gabriela Borges" userId="105e7d24fe8a4a46" providerId="LiveId" clId="{C7776DA7-778E-41A4-A34E-4079BB030B28}" dt="2026-07-13T14:03:23.734" v="3897" actId="47"/>
        <pc:sldMkLst>
          <pc:docMk/>
          <pc:sldMk cId="1527507572" sldId="304"/>
        </pc:sldMkLst>
      </pc:sldChg>
      <pc:sldChg chg="modSp add del mod">
        <pc:chgData name="Gabriela Borges" userId="105e7d24fe8a4a46" providerId="LiveId" clId="{C7776DA7-778E-41A4-A34E-4079BB030B28}" dt="2026-07-13T14:03:23.734" v="3897" actId="47"/>
        <pc:sldMkLst>
          <pc:docMk/>
          <pc:sldMk cId="4279251363" sldId="305"/>
        </pc:sldMkLst>
      </pc:sldChg>
      <pc:sldChg chg="modSp add del mod">
        <pc:chgData name="Gabriela Borges" userId="105e7d24fe8a4a46" providerId="LiveId" clId="{C7776DA7-778E-41A4-A34E-4079BB030B28}" dt="2026-07-13T14:03:23.734" v="3897" actId="47"/>
        <pc:sldMkLst>
          <pc:docMk/>
          <pc:sldMk cId="333319296" sldId="306"/>
        </pc:sldMkLst>
      </pc:sldChg>
      <pc:sldChg chg="new del">
        <pc:chgData name="Gabriela Borges" userId="105e7d24fe8a4a46" providerId="LiveId" clId="{C7776DA7-778E-41A4-A34E-4079BB030B28}" dt="2026-03-09T01:33:14.503" v="3424" actId="680"/>
        <pc:sldMkLst>
          <pc:docMk/>
          <pc:sldMk cId="669166553" sldId="306"/>
        </pc:sldMkLst>
      </pc:sldChg>
      <pc:sldChg chg="modSp add del mod">
        <pc:chgData name="Gabriela Borges" userId="105e7d24fe8a4a46" providerId="LiveId" clId="{C7776DA7-778E-41A4-A34E-4079BB030B28}" dt="2026-07-13T14:03:23.734" v="3897" actId="47"/>
        <pc:sldMkLst>
          <pc:docMk/>
          <pc:sldMk cId="1555671144" sldId="307"/>
        </pc:sldMkLst>
      </pc:sldChg>
      <pc:sldChg chg="add">
        <pc:chgData name="Gabriela Borges" userId="105e7d24fe8a4a46" providerId="LiveId" clId="{C7776DA7-778E-41A4-A34E-4079BB030B28}" dt="2026-07-13T13:29:43.538" v="3535"/>
        <pc:sldMkLst>
          <pc:docMk/>
          <pc:sldMk cId="0" sldId="308"/>
        </pc:sldMkLst>
      </pc:sldChg>
      <pc:sldChg chg="add">
        <pc:chgData name="Gabriela Borges" userId="105e7d24fe8a4a46" providerId="LiveId" clId="{C7776DA7-778E-41A4-A34E-4079BB030B28}" dt="2026-07-13T13:29:43.538" v="3535"/>
        <pc:sldMkLst>
          <pc:docMk/>
          <pc:sldMk cId="3339105008" sldId="309"/>
        </pc:sldMkLst>
      </pc:sldChg>
      <pc:sldChg chg="delSp modSp add mod">
        <pc:chgData name="Gabriela Borges" userId="105e7d24fe8a4a46" providerId="LiveId" clId="{C7776DA7-778E-41A4-A34E-4079BB030B28}" dt="2026-07-13T13:34:16.886" v="3645" actId="207"/>
        <pc:sldMkLst>
          <pc:docMk/>
          <pc:sldMk cId="1530916583" sldId="310"/>
        </pc:sldMkLst>
        <pc:spChg chg="del mod">
          <ac:chgData name="Gabriela Borges" userId="105e7d24fe8a4a46" providerId="LiveId" clId="{C7776DA7-778E-41A4-A34E-4079BB030B28}" dt="2026-07-13T13:31:45.619" v="3629"/>
          <ac:spMkLst>
            <pc:docMk/>
            <pc:sldMk cId="1530916583" sldId="310"/>
            <ac:spMk id="6" creationId="{13D5B802-D66D-7897-763C-AF77A9BE835A}"/>
          </ac:spMkLst>
        </pc:spChg>
        <pc:spChg chg="mod">
          <ac:chgData name="Gabriela Borges" userId="105e7d24fe8a4a46" providerId="LiveId" clId="{C7776DA7-778E-41A4-A34E-4079BB030B28}" dt="2026-07-13T13:34:16.886" v="3645" actId="207"/>
          <ac:spMkLst>
            <pc:docMk/>
            <pc:sldMk cId="1530916583" sldId="310"/>
            <ac:spMk id="61" creationId="{E6D1CAC0-B223-53B4-7110-947F29642EBC}"/>
          </ac:spMkLst>
        </pc:spChg>
        <pc:picChg chg="del">
          <ac:chgData name="Gabriela Borges" userId="105e7d24fe8a4a46" providerId="LiveId" clId="{C7776DA7-778E-41A4-A34E-4079BB030B28}" dt="2026-07-13T13:31:54.451" v="3630" actId="478"/>
          <ac:picMkLst>
            <pc:docMk/>
            <pc:sldMk cId="1530916583" sldId="310"/>
            <ac:picMk id="7" creationId="{7A538556-F910-C1C8-45EE-C20926ECDD99}"/>
          </ac:picMkLst>
        </pc:picChg>
        <pc:picChg chg="del">
          <ac:chgData name="Gabriela Borges" userId="105e7d24fe8a4a46" providerId="LiveId" clId="{C7776DA7-778E-41A4-A34E-4079BB030B28}" dt="2026-07-13T13:31:56.201" v="3631" actId="478"/>
          <ac:picMkLst>
            <pc:docMk/>
            <pc:sldMk cId="1530916583" sldId="310"/>
            <ac:picMk id="9" creationId="{66A8082C-16FC-4610-AE59-E55F1AA82D74}"/>
          </ac:picMkLst>
        </pc:picChg>
        <pc:picChg chg="mod">
          <ac:chgData name="Gabriela Borges" userId="105e7d24fe8a4a46" providerId="LiveId" clId="{C7776DA7-778E-41A4-A34E-4079BB030B28}" dt="2026-07-13T13:32:11.806" v="3636" actId="14100"/>
          <ac:picMkLst>
            <pc:docMk/>
            <pc:sldMk cId="1530916583" sldId="310"/>
            <ac:picMk id="60" creationId="{74D14E5F-5C15-C6FB-EA0F-4B6BF6E20190}"/>
          </ac:picMkLst>
        </pc:picChg>
      </pc:sldChg>
      <pc:sldChg chg="new del">
        <pc:chgData name="Gabriela Borges" userId="105e7d24fe8a4a46" providerId="LiveId" clId="{C7776DA7-778E-41A4-A34E-4079BB030B28}" dt="2026-07-13T13:31:36.649" v="3625" actId="680"/>
        <pc:sldMkLst>
          <pc:docMk/>
          <pc:sldMk cId="1695201287" sldId="310"/>
        </pc:sldMkLst>
      </pc:sldChg>
      <pc:sldChg chg="add del">
        <pc:chgData name="Gabriela Borges" userId="105e7d24fe8a4a46" providerId="LiveId" clId="{C7776DA7-778E-41A4-A34E-4079BB030B28}" dt="2026-07-13T13:30:45.707" v="3540" actId="2696"/>
        <pc:sldMkLst>
          <pc:docMk/>
          <pc:sldMk cId="3643978208" sldId="310"/>
        </pc:sldMkLst>
      </pc:sldChg>
      <pc:sldChg chg="modSp add mod">
        <pc:chgData name="Gabriela Borges" userId="105e7d24fe8a4a46" providerId="LiveId" clId="{C7776DA7-778E-41A4-A34E-4079BB030B28}" dt="2026-07-13T14:26:24.265" v="4115" actId="6549"/>
        <pc:sldMkLst>
          <pc:docMk/>
          <pc:sldMk cId="3622646091" sldId="311"/>
        </pc:sldMkLst>
        <pc:spChg chg="mod">
          <ac:chgData name="Gabriela Borges" userId="105e7d24fe8a4a46" providerId="LiveId" clId="{C7776DA7-778E-41A4-A34E-4079BB030B28}" dt="2026-07-13T14:26:24.265" v="4115" actId="6549"/>
          <ac:spMkLst>
            <pc:docMk/>
            <pc:sldMk cId="3622646091" sldId="311"/>
            <ac:spMk id="61" creationId="{DC9A5F1A-95F7-E80A-DE07-12267279981A}"/>
          </ac:spMkLst>
        </pc:spChg>
      </pc:sldChg>
      <pc:sldChg chg="modSp add mod">
        <pc:chgData name="Gabriela Borges" userId="105e7d24fe8a4a46" providerId="LiveId" clId="{C7776DA7-778E-41A4-A34E-4079BB030B28}" dt="2026-07-13T14:26:34.523" v="4117" actId="122"/>
        <pc:sldMkLst>
          <pc:docMk/>
          <pc:sldMk cId="4160992276" sldId="312"/>
        </pc:sldMkLst>
        <pc:spChg chg="mod">
          <ac:chgData name="Gabriela Borges" userId="105e7d24fe8a4a46" providerId="LiveId" clId="{C7776DA7-778E-41A4-A34E-4079BB030B28}" dt="2026-07-13T14:26:34.523" v="4117" actId="122"/>
          <ac:spMkLst>
            <pc:docMk/>
            <pc:sldMk cId="4160992276" sldId="312"/>
            <ac:spMk id="61" creationId="{A6EA1C91-80E2-F141-BBC6-437A68C30B4B}"/>
          </ac:spMkLst>
        </pc:spChg>
      </pc:sldChg>
      <pc:sldChg chg="modSp add mod">
        <pc:chgData name="Gabriela Borges" userId="105e7d24fe8a4a46" providerId="LiveId" clId="{C7776DA7-778E-41A4-A34E-4079BB030B28}" dt="2026-07-13T14:26:42.988" v="4120" actId="122"/>
        <pc:sldMkLst>
          <pc:docMk/>
          <pc:sldMk cId="1495383208" sldId="313"/>
        </pc:sldMkLst>
        <pc:spChg chg="mod">
          <ac:chgData name="Gabriela Borges" userId="105e7d24fe8a4a46" providerId="LiveId" clId="{C7776DA7-778E-41A4-A34E-4079BB030B28}" dt="2026-07-13T14:26:42.988" v="4120" actId="122"/>
          <ac:spMkLst>
            <pc:docMk/>
            <pc:sldMk cId="1495383208" sldId="313"/>
            <ac:spMk id="61" creationId="{71E51F53-70D9-01A9-76B0-C2DDC1B433E3}"/>
          </ac:spMkLst>
        </pc:spChg>
      </pc:sldChg>
      <pc:sldChg chg="modSp add mod">
        <pc:chgData name="Gabriela Borges" userId="105e7d24fe8a4a46" providerId="LiveId" clId="{C7776DA7-778E-41A4-A34E-4079BB030B28}" dt="2026-07-13T14:26:52.431" v="4123" actId="122"/>
        <pc:sldMkLst>
          <pc:docMk/>
          <pc:sldMk cId="3401074621" sldId="314"/>
        </pc:sldMkLst>
        <pc:spChg chg="mod">
          <ac:chgData name="Gabriela Borges" userId="105e7d24fe8a4a46" providerId="LiveId" clId="{C7776DA7-778E-41A4-A34E-4079BB030B28}" dt="2026-07-13T14:26:52.431" v="4123" actId="122"/>
          <ac:spMkLst>
            <pc:docMk/>
            <pc:sldMk cId="3401074621" sldId="314"/>
            <ac:spMk id="61" creationId="{1DDAACE1-7879-D756-F040-D30DFFF24B9E}"/>
          </ac:spMkLst>
        </pc:spChg>
      </pc:sldChg>
      <pc:sldChg chg="modSp add mod">
        <pc:chgData name="Gabriela Borges" userId="105e7d24fe8a4a46" providerId="LiveId" clId="{C7776DA7-778E-41A4-A34E-4079BB030B28}" dt="2026-07-13T14:26:58.199" v="4125" actId="6549"/>
        <pc:sldMkLst>
          <pc:docMk/>
          <pc:sldMk cId="3441651485" sldId="315"/>
        </pc:sldMkLst>
        <pc:spChg chg="mod">
          <ac:chgData name="Gabriela Borges" userId="105e7d24fe8a4a46" providerId="LiveId" clId="{C7776DA7-778E-41A4-A34E-4079BB030B28}" dt="2026-07-13T14:26:58.199" v="4125" actId="6549"/>
          <ac:spMkLst>
            <pc:docMk/>
            <pc:sldMk cId="3441651485" sldId="315"/>
            <ac:spMk id="61" creationId="{042677C4-0826-61A8-9D87-BFFE356DD4AA}"/>
          </ac:spMkLst>
        </pc:spChg>
      </pc:sldChg>
      <pc:sldChg chg="modSp add mod">
        <pc:chgData name="Gabriela Borges" userId="105e7d24fe8a4a46" providerId="LiveId" clId="{C7776DA7-778E-41A4-A34E-4079BB030B28}" dt="2026-07-13T14:26:06.456" v="4113" actId="6549"/>
        <pc:sldMkLst>
          <pc:docMk/>
          <pc:sldMk cId="859198297" sldId="316"/>
        </pc:sldMkLst>
        <pc:spChg chg="mod">
          <ac:chgData name="Gabriela Borges" userId="105e7d24fe8a4a46" providerId="LiveId" clId="{C7776DA7-778E-41A4-A34E-4079BB030B28}" dt="2026-07-13T14:26:06.456" v="4113" actId="6549"/>
          <ac:spMkLst>
            <pc:docMk/>
            <pc:sldMk cId="859198297" sldId="316"/>
            <ac:spMk id="61" creationId="{434B9457-EB2C-5D3F-81AC-EA20979D3DDE}"/>
          </ac:spMkLst>
        </pc:spChg>
      </pc:sldChg>
      <pc:sldChg chg="modSp add mod">
        <pc:chgData name="Gabriela Borges" userId="105e7d24fe8a4a46" providerId="LiveId" clId="{C7776DA7-778E-41A4-A34E-4079BB030B28}" dt="2026-07-13T14:25:57.294" v="4110" actId="6549"/>
        <pc:sldMkLst>
          <pc:docMk/>
          <pc:sldMk cId="2024781140" sldId="317"/>
        </pc:sldMkLst>
        <pc:spChg chg="mod">
          <ac:chgData name="Gabriela Borges" userId="105e7d24fe8a4a46" providerId="LiveId" clId="{C7776DA7-778E-41A4-A34E-4079BB030B28}" dt="2026-07-13T14:25:57.294" v="4110" actId="6549"/>
          <ac:spMkLst>
            <pc:docMk/>
            <pc:sldMk cId="2024781140" sldId="317"/>
            <ac:spMk id="61" creationId="{50D3F4C2-5464-0E5B-19BD-EC5C40AEEEB9}"/>
          </ac:spMkLst>
        </pc:spChg>
      </pc:sldChg>
      <pc:sldChg chg="modSp add mod">
        <pc:chgData name="Gabriela Borges" userId="105e7d24fe8a4a46" providerId="LiveId" clId="{C7776DA7-778E-41A4-A34E-4079BB030B28}" dt="2026-07-13T13:39:08.284" v="3680"/>
        <pc:sldMkLst>
          <pc:docMk/>
          <pc:sldMk cId="1708865984" sldId="318"/>
        </pc:sldMkLst>
        <pc:spChg chg="mod">
          <ac:chgData name="Gabriela Borges" userId="105e7d24fe8a4a46" providerId="LiveId" clId="{C7776DA7-778E-41A4-A34E-4079BB030B28}" dt="2026-07-13T13:39:08.284" v="3680"/>
          <ac:spMkLst>
            <pc:docMk/>
            <pc:sldMk cId="1708865984" sldId="318"/>
            <ac:spMk id="61" creationId="{3CFEB4DF-1DFD-D5B9-9A67-FC7024099266}"/>
          </ac:spMkLst>
        </pc:spChg>
      </pc:sldChg>
      <pc:sldChg chg="modSp add mod">
        <pc:chgData name="Gabriela Borges" userId="105e7d24fe8a4a46" providerId="LiveId" clId="{C7776DA7-778E-41A4-A34E-4079BB030B28}" dt="2026-07-13T13:39:31.466" v="3683"/>
        <pc:sldMkLst>
          <pc:docMk/>
          <pc:sldMk cId="1511454443" sldId="319"/>
        </pc:sldMkLst>
        <pc:spChg chg="mod">
          <ac:chgData name="Gabriela Borges" userId="105e7d24fe8a4a46" providerId="LiveId" clId="{C7776DA7-778E-41A4-A34E-4079BB030B28}" dt="2026-07-13T13:39:31.466" v="3683"/>
          <ac:spMkLst>
            <pc:docMk/>
            <pc:sldMk cId="1511454443" sldId="319"/>
            <ac:spMk id="61" creationId="{C8D89568-7394-EE7F-B697-CE732FB48FB0}"/>
          </ac:spMkLst>
        </pc:spChg>
      </pc:sldChg>
      <pc:sldChg chg="modSp add mod">
        <pc:chgData name="Gabriela Borges" userId="105e7d24fe8a4a46" providerId="LiveId" clId="{C7776DA7-778E-41A4-A34E-4079BB030B28}" dt="2026-07-13T14:27:20.713" v="4130" actId="6549"/>
        <pc:sldMkLst>
          <pc:docMk/>
          <pc:sldMk cId="2984135292" sldId="320"/>
        </pc:sldMkLst>
        <pc:spChg chg="mod">
          <ac:chgData name="Gabriela Borges" userId="105e7d24fe8a4a46" providerId="LiveId" clId="{C7776DA7-778E-41A4-A34E-4079BB030B28}" dt="2026-07-13T14:27:20.713" v="4130" actId="6549"/>
          <ac:spMkLst>
            <pc:docMk/>
            <pc:sldMk cId="2984135292" sldId="320"/>
            <ac:spMk id="61" creationId="{2DCCC1F0-84DF-1E0C-3337-97EDEC151FF6}"/>
          </ac:spMkLst>
        </pc:spChg>
      </pc:sldChg>
      <pc:sldChg chg="modSp add mod">
        <pc:chgData name="Gabriela Borges" userId="105e7d24fe8a4a46" providerId="LiveId" clId="{C7776DA7-778E-41A4-A34E-4079BB030B28}" dt="2026-07-13T13:40:39.777" v="3692" actId="6549"/>
        <pc:sldMkLst>
          <pc:docMk/>
          <pc:sldMk cId="1581357955" sldId="321"/>
        </pc:sldMkLst>
        <pc:spChg chg="mod">
          <ac:chgData name="Gabriela Borges" userId="105e7d24fe8a4a46" providerId="LiveId" clId="{C7776DA7-778E-41A4-A34E-4079BB030B28}" dt="2026-07-13T13:40:39.777" v="3692" actId="6549"/>
          <ac:spMkLst>
            <pc:docMk/>
            <pc:sldMk cId="1581357955" sldId="321"/>
            <ac:spMk id="61" creationId="{062CA174-2CFE-3DF2-C9AD-8AB3D227B7E1}"/>
          </ac:spMkLst>
        </pc:spChg>
      </pc:sldChg>
      <pc:sldChg chg="modSp add mod">
        <pc:chgData name="Gabriela Borges" userId="105e7d24fe8a4a46" providerId="LiveId" clId="{C7776DA7-778E-41A4-A34E-4079BB030B28}" dt="2026-07-13T13:41:14.343" v="3696" actId="255"/>
        <pc:sldMkLst>
          <pc:docMk/>
          <pc:sldMk cId="1860897415" sldId="322"/>
        </pc:sldMkLst>
        <pc:spChg chg="mod">
          <ac:chgData name="Gabriela Borges" userId="105e7d24fe8a4a46" providerId="LiveId" clId="{C7776DA7-778E-41A4-A34E-4079BB030B28}" dt="2026-07-13T13:41:14.343" v="3696" actId="255"/>
          <ac:spMkLst>
            <pc:docMk/>
            <pc:sldMk cId="1860897415" sldId="322"/>
            <ac:spMk id="61" creationId="{FEC4EF78-D189-56C1-F64C-F84ECD9E62C7}"/>
          </ac:spMkLst>
        </pc:spChg>
      </pc:sldChg>
      <pc:sldChg chg="modSp add mod">
        <pc:chgData name="Gabriela Borges" userId="105e7d24fe8a4a46" providerId="LiveId" clId="{C7776DA7-778E-41A4-A34E-4079BB030B28}" dt="2026-07-13T13:41:45.807" v="3700" actId="255"/>
        <pc:sldMkLst>
          <pc:docMk/>
          <pc:sldMk cId="2376993096" sldId="323"/>
        </pc:sldMkLst>
        <pc:spChg chg="mod">
          <ac:chgData name="Gabriela Borges" userId="105e7d24fe8a4a46" providerId="LiveId" clId="{C7776DA7-778E-41A4-A34E-4079BB030B28}" dt="2026-07-13T13:41:45.807" v="3700" actId="255"/>
          <ac:spMkLst>
            <pc:docMk/>
            <pc:sldMk cId="2376993096" sldId="323"/>
            <ac:spMk id="61" creationId="{44D587E1-292C-BC10-D439-AFCF9337B0A7}"/>
          </ac:spMkLst>
        </pc:spChg>
      </pc:sldChg>
      <pc:sldChg chg="modSp add mod">
        <pc:chgData name="Gabriela Borges" userId="105e7d24fe8a4a46" providerId="LiveId" clId="{C7776DA7-778E-41A4-A34E-4079BB030B28}" dt="2026-07-13T13:42:46.423" v="3706" actId="6549"/>
        <pc:sldMkLst>
          <pc:docMk/>
          <pc:sldMk cId="3003131368" sldId="324"/>
        </pc:sldMkLst>
        <pc:spChg chg="mod">
          <ac:chgData name="Gabriela Borges" userId="105e7d24fe8a4a46" providerId="LiveId" clId="{C7776DA7-778E-41A4-A34E-4079BB030B28}" dt="2026-07-13T13:42:46.423" v="3706" actId="6549"/>
          <ac:spMkLst>
            <pc:docMk/>
            <pc:sldMk cId="3003131368" sldId="324"/>
            <ac:spMk id="61" creationId="{AC2CF77E-92CE-FC59-4A80-571103D64A8E}"/>
          </ac:spMkLst>
        </pc:spChg>
      </pc:sldChg>
      <pc:sldChg chg="add del">
        <pc:chgData name="Gabriela Borges" userId="105e7d24fe8a4a46" providerId="LiveId" clId="{C7776DA7-778E-41A4-A34E-4079BB030B28}" dt="2026-07-13T14:27:43.074" v="4131" actId="2696"/>
        <pc:sldMkLst>
          <pc:docMk/>
          <pc:sldMk cId="727775561" sldId="325"/>
        </pc:sldMkLst>
      </pc:sldChg>
      <pc:sldChg chg="addSp modSp add mod">
        <pc:chgData name="Gabriela Borges" userId="105e7d24fe8a4a46" providerId="LiveId" clId="{C7776DA7-778E-41A4-A34E-4079BB030B28}" dt="2026-07-13T13:43:35.612" v="3713" actId="14100"/>
        <pc:sldMkLst>
          <pc:docMk/>
          <pc:sldMk cId="845235868" sldId="326"/>
        </pc:sldMkLst>
        <pc:spChg chg="add mod">
          <ac:chgData name="Gabriela Borges" userId="105e7d24fe8a4a46" providerId="LiveId" clId="{C7776DA7-778E-41A4-A34E-4079BB030B28}" dt="2026-07-13T13:43:35.612" v="3713" actId="14100"/>
          <ac:spMkLst>
            <pc:docMk/>
            <pc:sldMk cId="845235868" sldId="326"/>
            <ac:spMk id="3" creationId="{564B1221-3DB0-A5F4-D1B8-0846D9CC1EC7}"/>
          </ac:spMkLst>
        </pc:spChg>
        <pc:spChg chg="mod">
          <ac:chgData name="Gabriela Borges" userId="105e7d24fe8a4a46" providerId="LiveId" clId="{C7776DA7-778E-41A4-A34E-4079BB030B28}" dt="2026-07-13T13:43:10.539" v="3709" actId="6549"/>
          <ac:spMkLst>
            <pc:docMk/>
            <pc:sldMk cId="845235868" sldId="326"/>
            <ac:spMk id="61" creationId="{33E0F419-94C9-BE34-E78C-8BF5A6C4F276}"/>
          </ac:spMkLst>
        </pc:spChg>
      </pc:sldChg>
      <pc:sldChg chg="modSp add mod">
        <pc:chgData name="Gabriela Borges" userId="105e7d24fe8a4a46" providerId="LiveId" clId="{C7776DA7-778E-41A4-A34E-4079BB030B28}" dt="2026-07-13T13:43:59.112" v="3716"/>
        <pc:sldMkLst>
          <pc:docMk/>
          <pc:sldMk cId="664574278" sldId="327"/>
        </pc:sldMkLst>
        <pc:spChg chg="mod">
          <ac:chgData name="Gabriela Borges" userId="105e7d24fe8a4a46" providerId="LiveId" clId="{C7776DA7-778E-41A4-A34E-4079BB030B28}" dt="2026-07-13T13:43:59.112" v="3716"/>
          <ac:spMkLst>
            <pc:docMk/>
            <pc:sldMk cId="664574278" sldId="327"/>
            <ac:spMk id="3" creationId="{D6BA2E78-0A90-9EEC-C849-4F100BA88E5D}"/>
          </ac:spMkLst>
        </pc:spChg>
      </pc:sldChg>
      <pc:sldChg chg="modSp add mod">
        <pc:chgData name="Gabriela Borges" userId="105e7d24fe8a4a46" providerId="LiveId" clId="{C7776DA7-778E-41A4-A34E-4079BB030B28}" dt="2026-07-13T13:44:29.301" v="3721" actId="6549"/>
        <pc:sldMkLst>
          <pc:docMk/>
          <pc:sldMk cId="1321311644" sldId="328"/>
        </pc:sldMkLst>
        <pc:spChg chg="mod">
          <ac:chgData name="Gabriela Borges" userId="105e7d24fe8a4a46" providerId="LiveId" clId="{C7776DA7-778E-41A4-A34E-4079BB030B28}" dt="2026-07-13T13:44:29.301" v="3721" actId="6549"/>
          <ac:spMkLst>
            <pc:docMk/>
            <pc:sldMk cId="1321311644" sldId="328"/>
            <ac:spMk id="3" creationId="{2AAB5FF8-D9CB-EB99-EBFC-141BEADB84D6}"/>
          </ac:spMkLst>
        </pc:spChg>
      </pc:sldChg>
      <pc:sldChg chg="modSp add mod">
        <pc:chgData name="Gabriela Borges" userId="105e7d24fe8a4a46" providerId="LiveId" clId="{C7776DA7-778E-41A4-A34E-4079BB030B28}" dt="2026-07-13T13:45:03.525" v="3726" actId="20577"/>
        <pc:sldMkLst>
          <pc:docMk/>
          <pc:sldMk cId="414328085" sldId="329"/>
        </pc:sldMkLst>
        <pc:spChg chg="mod">
          <ac:chgData name="Gabriela Borges" userId="105e7d24fe8a4a46" providerId="LiveId" clId="{C7776DA7-778E-41A4-A34E-4079BB030B28}" dt="2026-07-13T13:45:03.525" v="3726" actId="20577"/>
          <ac:spMkLst>
            <pc:docMk/>
            <pc:sldMk cId="414328085" sldId="329"/>
            <ac:spMk id="3" creationId="{741BB5FB-BA6A-E371-C333-AE926A4696BF}"/>
          </ac:spMkLst>
        </pc:spChg>
      </pc:sldChg>
      <pc:sldChg chg="modSp add mod">
        <pc:chgData name="Gabriela Borges" userId="105e7d24fe8a4a46" providerId="LiveId" clId="{C7776DA7-778E-41A4-A34E-4079BB030B28}" dt="2026-07-13T13:45:37.437" v="3729"/>
        <pc:sldMkLst>
          <pc:docMk/>
          <pc:sldMk cId="4029979319" sldId="330"/>
        </pc:sldMkLst>
        <pc:spChg chg="mod">
          <ac:chgData name="Gabriela Borges" userId="105e7d24fe8a4a46" providerId="LiveId" clId="{C7776DA7-778E-41A4-A34E-4079BB030B28}" dt="2026-07-13T13:45:37.437" v="3729"/>
          <ac:spMkLst>
            <pc:docMk/>
            <pc:sldMk cId="4029979319" sldId="330"/>
            <ac:spMk id="3" creationId="{F18C9426-C1E0-4A0A-FF7D-4958911BBE7C}"/>
          </ac:spMkLst>
        </pc:spChg>
      </pc:sldChg>
      <pc:sldChg chg="modSp add mod">
        <pc:chgData name="Gabriela Borges" userId="105e7d24fe8a4a46" providerId="LiveId" clId="{C7776DA7-778E-41A4-A34E-4079BB030B28}" dt="2026-07-13T13:46:35.313" v="3743" actId="108"/>
        <pc:sldMkLst>
          <pc:docMk/>
          <pc:sldMk cId="282763849" sldId="331"/>
        </pc:sldMkLst>
        <pc:spChg chg="mod">
          <ac:chgData name="Gabriela Borges" userId="105e7d24fe8a4a46" providerId="LiveId" clId="{C7776DA7-778E-41A4-A34E-4079BB030B28}" dt="2026-07-13T13:46:35.313" v="3743" actId="108"/>
          <ac:spMkLst>
            <pc:docMk/>
            <pc:sldMk cId="282763849" sldId="331"/>
            <ac:spMk id="3" creationId="{239DC43F-7A92-6CDB-7A96-9BBD3F9808FA}"/>
          </ac:spMkLst>
        </pc:spChg>
      </pc:sldChg>
      <pc:sldChg chg="modSp add mod">
        <pc:chgData name="Gabriela Borges" userId="105e7d24fe8a4a46" providerId="LiveId" clId="{C7776DA7-778E-41A4-A34E-4079BB030B28}" dt="2026-07-13T13:46:42.932" v="3744" actId="108"/>
        <pc:sldMkLst>
          <pc:docMk/>
          <pc:sldMk cId="3601625938" sldId="332"/>
        </pc:sldMkLst>
        <pc:spChg chg="mod">
          <ac:chgData name="Gabriela Borges" userId="105e7d24fe8a4a46" providerId="LiveId" clId="{C7776DA7-778E-41A4-A34E-4079BB030B28}" dt="2026-07-13T13:46:42.932" v="3744" actId="108"/>
          <ac:spMkLst>
            <pc:docMk/>
            <pc:sldMk cId="3601625938" sldId="332"/>
            <ac:spMk id="3" creationId="{05D76CFE-76AC-24D8-C0FA-23CA6D8C3C84}"/>
          </ac:spMkLst>
        </pc:spChg>
      </pc:sldChg>
      <pc:sldChg chg="modSp add mod">
        <pc:chgData name="Gabriela Borges" userId="105e7d24fe8a4a46" providerId="LiveId" clId="{C7776DA7-778E-41A4-A34E-4079BB030B28}" dt="2026-07-13T13:47:35.327" v="3751" actId="6549"/>
        <pc:sldMkLst>
          <pc:docMk/>
          <pc:sldMk cId="1252919299" sldId="333"/>
        </pc:sldMkLst>
        <pc:spChg chg="mod">
          <ac:chgData name="Gabriela Borges" userId="105e7d24fe8a4a46" providerId="LiveId" clId="{C7776DA7-778E-41A4-A34E-4079BB030B28}" dt="2026-07-13T13:47:35.327" v="3751" actId="6549"/>
          <ac:spMkLst>
            <pc:docMk/>
            <pc:sldMk cId="1252919299" sldId="333"/>
            <ac:spMk id="3" creationId="{D0A851CA-260C-9788-4A7B-F71493FF1EA4}"/>
          </ac:spMkLst>
        </pc:spChg>
      </pc:sldChg>
      <pc:sldChg chg="modSp add mod">
        <pc:chgData name="Gabriela Borges" userId="105e7d24fe8a4a46" providerId="LiveId" clId="{C7776DA7-778E-41A4-A34E-4079BB030B28}" dt="2026-07-13T13:47:58.729" v="3755" actId="20577"/>
        <pc:sldMkLst>
          <pc:docMk/>
          <pc:sldMk cId="2349004346" sldId="334"/>
        </pc:sldMkLst>
        <pc:spChg chg="mod">
          <ac:chgData name="Gabriela Borges" userId="105e7d24fe8a4a46" providerId="LiveId" clId="{C7776DA7-778E-41A4-A34E-4079BB030B28}" dt="2026-07-13T13:47:58.729" v="3755" actId="20577"/>
          <ac:spMkLst>
            <pc:docMk/>
            <pc:sldMk cId="2349004346" sldId="334"/>
            <ac:spMk id="3" creationId="{EC73C436-B327-0ACA-FB44-702A800063B9}"/>
          </ac:spMkLst>
        </pc:spChg>
      </pc:sldChg>
      <pc:sldChg chg="modSp add mod">
        <pc:chgData name="Gabriela Borges" userId="105e7d24fe8a4a46" providerId="LiveId" clId="{C7776DA7-778E-41A4-A34E-4079BB030B28}" dt="2026-07-13T13:48:48.792" v="3759" actId="6549"/>
        <pc:sldMkLst>
          <pc:docMk/>
          <pc:sldMk cId="1427785197" sldId="335"/>
        </pc:sldMkLst>
        <pc:spChg chg="mod">
          <ac:chgData name="Gabriela Borges" userId="105e7d24fe8a4a46" providerId="LiveId" clId="{C7776DA7-778E-41A4-A34E-4079BB030B28}" dt="2026-07-13T13:48:48.792" v="3759" actId="6549"/>
          <ac:spMkLst>
            <pc:docMk/>
            <pc:sldMk cId="1427785197" sldId="335"/>
            <ac:spMk id="3" creationId="{D035AB0C-9D4B-6250-272E-F002843F77E6}"/>
          </ac:spMkLst>
        </pc:spChg>
      </pc:sldChg>
      <pc:sldChg chg="modSp add mod">
        <pc:chgData name="Gabriela Borges" userId="105e7d24fe8a4a46" providerId="LiveId" clId="{C7776DA7-778E-41A4-A34E-4079BB030B28}" dt="2026-07-13T13:49:08.713" v="3763" actId="20577"/>
        <pc:sldMkLst>
          <pc:docMk/>
          <pc:sldMk cId="1798422870" sldId="336"/>
        </pc:sldMkLst>
        <pc:spChg chg="mod">
          <ac:chgData name="Gabriela Borges" userId="105e7d24fe8a4a46" providerId="LiveId" clId="{C7776DA7-778E-41A4-A34E-4079BB030B28}" dt="2026-07-13T13:49:08.713" v="3763" actId="20577"/>
          <ac:spMkLst>
            <pc:docMk/>
            <pc:sldMk cId="1798422870" sldId="336"/>
            <ac:spMk id="3" creationId="{63DC1E7C-372C-3E3C-F105-EF837198F0A6}"/>
          </ac:spMkLst>
        </pc:spChg>
      </pc:sldChg>
      <pc:sldChg chg="modSp add mod">
        <pc:chgData name="Gabriela Borges" userId="105e7d24fe8a4a46" providerId="LiveId" clId="{C7776DA7-778E-41A4-A34E-4079BB030B28}" dt="2026-07-13T13:50:02.859" v="3771" actId="122"/>
        <pc:sldMkLst>
          <pc:docMk/>
          <pc:sldMk cId="2025417025" sldId="337"/>
        </pc:sldMkLst>
        <pc:spChg chg="mod">
          <ac:chgData name="Gabriela Borges" userId="105e7d24fe8a4a46" providerId="LiveId" clId="{C7776DA7-778E-41A4-A34E-4079BB030B28}" dt="2026-07-13T13:50:02.859" v="3771" actId="122"/>
          <ac:spMkLst>
            <pc:docMk/>
            <pc:sldMk cId="2025417025" sldId="337"/>
            <ac:spMk id="3" creationId="{FECCBBB7-B1D2-FA39-B902-EF95070F1862}"/>
          </ac:spMkLst>
        </pc:spChg>
        <pc:picChg chg="mod">
          <ac:chgData name="Gabriela Borges" userId="105e7d24fe8a4a46" providerId="LiveId" clId="{C7776DA7-778E-41A4-A34E-4079BB030B28}" dt="2026-07-13T13:49:58.283" v="3769" actId="1076"/>
          <ac:picMkLst>
            <pc:docMk/>
            <pc:sldMk cId="2025417025" sldId="337"/>
            <ac:picMk id="60" creationId="{8EF23D5D-5390-66B8-B6CA-BF9ED594DB16}"/>
          </ac:picMkLst>
        </pc:picChg>
      </pc:sldChg>
      <pc:sldChg chg="modSp add mod">
        <pc:chgData name="Gabriela Borges" userId="105e7d24fe8a4a46" providerId="LiveId" clId="{C7776DA7-778E-41A4-A34E-4079BB030B28}" dt="2026-07-13T13:51:00.168" v="3789" actId="6549"/>
        <pc:sldMkLst>
          <pc:docMk/>
          <pc:sldMk cId="2343942481" sldId="338"/>
        </pc:sldMkLst>
        <pc:spChg chg="mod">
          <ac:chgData name="Gabriela Borges" userId="105e7d24fe8a4a46" providerId="LiveId" clId="{C7776DA7-778E-41A4-A34E-4079BB030B28}" dt="2026-07-13T13:51:00.168" v="3789" actId="6549"/>
          <ac:spMkLst>
            <pc:docMk/>
            <pc:sldMk cId="2343942481" sldId="338"/>
            <ac:spMk id="3" creationId="{EAE5FF21-B0AF-9BDC-ECD5-85FB513C79AD}"/>
          </ac:spMkLst>
        </pc:spChg>
      </pc:sldChg>
      <pc:sldChg chg="modSp add mod">
        <pc:chgData name="Gabriela Borges" userId="105e7d24fe8a4a46" providerId="LiveId" clId="{C7776DA7-778E-41A4-A34E-4079BB030B28}" dt="2026-07-13T13:51:30.771" v="3792"/>
        <pc:sldMkLst>
          <pc:docMk/>
          <pc:sldMk cId="791159037" sldId="339"/>
        </pc:sldMkLst>
        <pc:spChg chg="mod">
          <ac:chgData name="Gabriela Borges" userId="105e7d24fe8a4a46" providerId="LiveId" clId="{C7776DA7-778E-41A4-A34E-4079BB030B28}" dt="2026-07-13T13:51:30.771" v="3792"/>
          <ac:spMkLst>
            <pc:docMk/>
            <pc:sldMk cId="791159037" sldId="339"/>
            <ac:spMk id="3" creationId="{604B8E33-C196-9756-9FCF-F379480C1A42}"/>
          </ac:spMkLst>
        </pc:spChg>
      </pc:sldChg>
      <pc:sldChg chg="add">
        <pc:chgData name="Gabriela Borges" userId="105e7d24fe8a4a46" providerId="LiveId" clId="{C7776DA7-778E-41A4-A34E-4079BB030B28}" dt="2026-07-13T13:51:35.074" v="3793" actId="2890"/>
        <pc:sldMkLst>
          <pc:docMk/>
          <pc:sldMk cId="610464570" sldId="340"/>
        </pc:sldMkLst>
      </pc:sldChg>
      <pc:sldChg chg="modSp add mod">
        <pc:chgData name="Gabriela Borges" userId="105e7d24fe8a4a46" providerId="LiveId" clId="{C7776DA7-778E-41A4-A34E-4079BB030B28}" dt="2026-07-13T13:52:07.709" v="3796" actId="6549"/>
        <pc:sldMkLst>
          <pc:docMk/>
          <pc:sldMk cId="4258671487" sldId="341"/>
        </pc:sldMkLst>
        <pc:spChg chg="mod">
          <ac:chgData name="Gabriela Borges" userId="105e7d24fe8a4a46" providerId="LiveId" clId="{C7776DA7-778E-41A4-A34E-4079BB030B28}" dt="2026-07-13T13:52:07.709" v="3796" actId="6549"/>
          <ac:spMkLst>
            <pc:docMk/>
            <pc:sldMk cId="4258671487" sldId="341"/>
            <ac:spMk id="3" creationId="{B18793E0-5670-AAA5-3F7D-82270231748A}"/>
          </ac:spMkLst>
        </pc:spChg>
      </pc:sldChg>
      <pc:sldChg chg="modSp add mod">
        <pc:chgData name="Gabriela Borges" userId="105e7d24fe8a4a46" providerId="LiveId" clId="{C7776DA7-778E-41A4-A34E-4079BB030B28}" dt="2026-07-13T13:53:29.042" v="3813" actId="255"/>
        <pc:sldMkLst>
          <pc:docMk/>
          <pc:sldMk cId="1298243754" sldId="342"/>
        </pc:sldMkLst>
        <pc:spChg chg="mod">
          <ac:chgData name="Gabriela Borges" userId="105e7d24fe8a4a46" providerId="LiveId" clId="{C7776DA7-778E-41A4-A34E-4079BB030B28}" dt="2026-07-13T13:53:29.042" v="3813" actId="255"/>
          <ac:spMkLst>
            <pc:docMk/>
            <pc:sldMk cId="1298243754" sldId="342"/>
            <ac:spMk id="3" creationId="{F8D6B834-A2FF-3603-08AE-FF7AF4D0E5A0}"/>
          </ac:spMkLst>
        </pc:spChg>
      </pc:sldChg>
      <pc:sldChg chg="modSp add mod">
        <pc:chgData name="Gabriela Borges" userId="105e7d24fe8a4a46" providerId="LiveId" clId="{C7776DA7-778E-41A4-A34E-4079BB030B28}" dt="2026-07-13T13:54:33.268" v="3824" actId="113"/>
        <pc:sldMkLst>
          <pc:docMk/>
          <pc:sldMk cId="1057848628" sldId="343"/>
        </pc:sldMkLst>
        <pc:spChg chg="mod">
          <ac:chgData name="Gabriela Borges" userId="105e7d24fe8a4a46" providerId="LiveId" clId="{C7776DA7-778E-41A4-A34E-4079BB030B28}" dt="2026-07-13T13:54:25.747" v="3822" actId="122"/>
          <ac:spMkLst>
            <pc:docMk/>
            <pc:sldMk cId="1057848628" sldId="343"/>
            <ac:spMk id="3" creationId="{C43706D1-C725-A879-59A7-9579E1C6B3DC}"/>
          </ac:spMkLst>
        </pc:spChg>
        <pc:spChg chg="mod">
          <ac:chgData name="Gabriela Borges" userId="105e7d24fe8a4a46" providerId="LiveId" clId="{C7776DA7-778E-41A4-A34E-4079BB030B28}" dt="2026-07-13T13:54:33.268" v="3824" actId="113"/>
          <ac:spMkLst>
            <pc:docMk/>
            <pc:sldMk cId="1057848628" sldId="343"/>
            <ac:spMk id="61" creationId="{22041AB0-9C4B-E0FE-8DAA-0C08F9E559D0}"/>
          </ac:spMkLst>
        </pc:spChg>
      </pc:sldChg>
      <pc:sldChg chg="modSp add mod">
        <pc:chgData name="Gabriela Borges" userId="105e7d24fe8a4a46" providerId="LiveId" clId="{C7776DA7-778E-41A4-A34E-4079BB030B28}" dt="2026-07-13T13:55:09.811" v="3829" actId="255"/>
        <pc:sldMkLst>
          <pc:docMk/>
          <pc:sldMk cId="701631540" sldId="344"/>
        </pc:sldMkLst>
        <pc:spChg chg="mod">
          <ac:chgData name="Gabriela Borges" userId="105e7d24fe8a4a46" providerId="LiveId" clId="{C7776DA7-778E-41A4-A34E-4079BB030B28}" dt="2026-07-13T13:55:09.811" v="3829" actId="255"/>
          <ac:spMkLst>
            <pc:docMk/>
            <pc:sldMk cId="701631540" sldId="344"/>
            <ac:spMk id="61" creationId="{C8E8875A-D761-66D6-2E49-82B7151DB322}"/>
          </ac:spMkLst>
        </pc:spChg>
      </pc:sldChg>
      <pc:sldChg chg="modSp add mod">
        <pc:chgData name="Gabriela Borges" userId="105e7d24fe8a4a46" providerId="LiveId" clId="{C7776DA7-778E-41A4-A34E-4079BB030B28}" dt="2026-07-13T13:55:36.008" v="3832"/>
        <pc:sldMkLst>
          <pc:docMk/>
          <pc:sldMk cId="1828069719" sldId="345"/>
        </pc:sldMkLst>
        <pc:spChg chg="mod">
          <ac:chgData name="Gabriela Borges" userId="105e7d24fe8a4a46" providerId="LiveId" clId="{C7776DA7-778E-41A4-A34E-4079BB030B28}" dt="2026-07-13T13:55:36.008" v="3832"/>
          <ac:spMkLst>
            <pc:docMk/>
            <pc:sldMk cId="1828069719" sldId="345"/>
            <ac:spMk id="61" creationId="{B7D57529-C01C-BEE0-84B4-EB88F3C895F9}"/>
          </ac:spMkLst>
        </pc:spChg>
      </pc:sldChg>
      <pc:sldChg chg="modSp add mod">
        <pc:chgData name="Gabriela Borges" userId="105e7d24fe8a4a46" providerId="LiveId" clId="{C7776DA7-778E-41A4-A34E-4079BB030B28}" dt="2026-07-13T13:56:08.643" v="3837" actId="20577"/>
        <pc:sldMkLst>
          <pc:docMk/>
          <pc:sldMk cId="3262548655" sldId="346"/>
        </pc:sldMkLst>
        <pc:spChg chg="mod">
          <ac:chgData name="Gabriela Borges" userId="105e7d24fe8a4a46" providerId="LiveId" clId="{C7776DA7-778E-41A4-A34E-4079BB030B28}" dt="2026-07-13T13:56:08.643" v="3837" actId="20577"/>
          <ac:spMkLst>
            <pc:docMk/>
            <pc:sldMk cId="3262548655" sldId="346"/>
            <ac:spMk id="61" creationId="{D3787609-58C2-519C-BECE-70626834589F}"/>
          </ac:spMkLst>
        </pc:spChg>
      </pc:sldChg>
      <pc:sldChg chg="modSp add mod">
        <pc:chgData name="Gabriela Borges" userId="105e7d24fe8a4a46" providerId="LiveId" clId="{C7776DA7-778E-41A4-A34E-4079BB030B28}" dt="2026-07-13T13:57:06.405" v="3843" actId="14100"/>
        <pc:sldMkLst>
          <pc:docMk/>
          <pc:sldMk cId="1232636307" sldId="347"/>
        </pc:sldMkLst>
        <pc:spChg chg="mod">
          <ac:chgData name="Gabriela Borges" userId="105e7d24fe8a4a46" providerId="LiveId" clId="{C7776DA7-778E-41A4-A34E-4079BB030B28}" dt="2026-07-13T13:57:06.405" v="3843" actId="14100"/>
          <ac:spMkLst>
            <pc:docMk/>
            <pc:sldMk cId="1232636307" sldId="347"/>
            <ac:spMk id="3" creationId="{FE6B0621-076E-FA24-18CC-06253AFB35D6}"/>
          </ac:spMkLst>
        </pc:spChg>
        <pc:spChg chg="mod">
          <ac:chgData name="Gabriela Borges" userId="105e7d24fe8a4a46" providerId="LiveId" clId="{C7776DA7-778E-41A4-A34E-4079BB030B28}" dt="2026-07-13T13:56:47.309" v="3841" actId="255"/>
          <ac:spMkLst>
            <pc:docMk/>
            <pc:sldMk cId="1232636307" sldId="347"/>
            <ac:spMk id="61" creationId="{D3588B7F-AE4E-2544-7541-A20ECABD1F19}"/>
          </ac:spMkLst>
        </pc:spChg>
      </pc:sldChg>
      <pc:sldChg chg="modSp add mod">
        <pc:chgData name="Gabriela Borges" userId="105e7d24fe8a4a46" providerId="LiveId" clId="{C7776DA7-778E-41A4-A34E-4079BB030B28}" dt="2026-07-13T13:57:51.871" v="3851"/>
        <pc:sldMkLst>
          <pc:docMk/>
          <pc:sldMk cId="1669747383" sldId="348"/>
        </pc:sldMkLst>
        <pc:spChg chg="mod">
          <ac:chgData name="Gabriela Borges" userId="105e7d24fe8a4a46" providerId="LiveId" clId="{C7776DA7-778E-41A4-A34E-4079BB030B28}" dt="2026-07-13T13:57:51.871" v="3851"/>
          <ac:spMkLst>
            <pc:docMk/>
            <pc:sldMk cId="1669747383" sldId="348"/>
            <ac:spMk id="3" creationId="{F084B055-37E5-7FF4-554B-E3A575A22205}"/>
          </ac:spMkLst>
        </pc:spChg>
        <pc:spChg chg="mod">
          <ac:chgData name="Gabriela Borges" userId="105e7d24fe8a4a46" providerId="LiveId" clId="{C7776DA7-778E-41A4-A34E-4079BB030B28}" dt="2026-07-13T13:57:40.313" v="3847" actId="14100"/>
          <ac:spMkLst>
            <pc:docMk/>
            <pc:sldMk cId="1669747383" sldId="348"/>
            <ac:spMk id="61" creationId="{A2F9A418-1FC2-A1E8-77E3-449B3948818B}"/>
          </ac:spMkLst>
        </pc:spChg>
      </pc:sldChg>
      <pc:sldChg chg="modSp add mod">
        <pc:chgData name="Gabriela Borges" userId="105e7d24fe8a4a46" providerId="LiveId" clId="{C7776DA7-778E-41A4-A34E-4079BB030B28}" dt="2026-07-13T13:58:38.668" v="3859" actId="20577"/>
        <pc:sldMkLst>
          <pc:docMk/>
          <pc:sldMk cId="3882805559" sldId="349"/>
        </pc:sldMkLst>
        <pc:spChg chg="mod">
          <ac:chgData name="Gabriela Borges" userId="105e7d24fe8a4a46" providerId="LiveId" clId="{C7776DA7-778E-41A4-A34E-4079BB030B28}" dt="2026-07-13T13:58:38.668" v="3859" actId="20577"/>
          <ac:spMkLst>
            <pc:docMk/>
            <pc:sldMk cId="3882805559" sldId="349"/>
            <ac:spMk id="3" creationId="{F8FD4C3D-635F-99BD-BC12-0E7227645747}"/>
          </ac:spMkLst>
        </pc:spChg>
      </pc:sldChg>
      <pc:sldChg chg="delSp modSp add mod">
        <pc:chgData name="Gabriela Borges" userId="105e7d24fe8a4a46" providerId="LiveId" clId="{C7776DA7-778E-41A4-A34E-4079BB030B28}" dt="2026-07-13T13:59:52.721" v="3869"/>
        <pc:sldMkLst>
          <pc:docMk/>
          <pc:sldMk cId="976798346" sldId="350"/>
        </pc:sldMkLst>
        <pc:spChg chg="del mod">
          <ac:chgData name="Gabriela Borges" userId="105e7d24fe8a4a46" providerId="LiveId" clId="{C7776DA7-778E-41A4-A34E-4079BB030B28}" dt="2026-07-13T13:59:43.550" v="3868" actId="478"/>
          <ac:spMkLst>
            <pc:docMk/>
            <pc:sldMk cId="976798346" sldId="350"/>
            <ac:spMk id="3" creationId="{DA6D4A30-D81C-2E09-DA97-34914B674DF9}"/>
          </ac:spMkLst>
        </pc:spChg>
        <pc:spChg chg="mod">
          <ac:chgData name="Gabriela Borges" userId="105e7d24fe8a4a46" providerId="LiveId" clId="{C7776DA7-778E-41A4-A34E-4079BB030B28}" dt="2026-07-13T13:59:52.721" v="3869"/>
          <ac:spMkLst>
            <pc:docMk/>
            <pc:sldMk cId="976798346" sldId="350"/>
            <ac:spMk id="61" creationId="{C015A7DF-660B-3A83-435F-53C80DC8AF78}"/>
          </ac:spMkLst>
        </pc:spChg>
      </pc:sldChg>
      <pc:sldChg chg="modSp add mod">
        <pc:chgData name="Gabriela Borges" userId="105e7d24fe8a4a46" providerId="LiveId" clId="{C7776DA7-778E-41A4-A34E-4079BB030B28}" dt="2026-07-13T14:00:19.392" v="3873" actId="6549"/>
        <pc:sldMkLst>
          <pc:docMk/>
          <pc:sldMk cId="3919092395" sldId="351"/>
        </pc:sldMkLst>
        <pc:spChg chg="mod">
          <ac:chgData name="Gabriela Borges" userId="105e7d24fe8a4a46" providerId="LiveId" clId="{C7776DA7-778E-41A4-A34E-4079BB030B28}" dt="2026-07-13T14:00:19.392" v="3873" actId="6549"/>
          <ac:spMkLst>
            <pc:docMk/>
            <pc:sldMk cId="3919092395" sldId="351"/>
            <ac:spMk id="61" creationId="{5FB7F3FD-B4EC-3A7E-8FFE-30F4E81AB256}"/>
          </ac:spMkLst>
        </pc:spChg>
      </pc:sldChg>
      <pc:sldChg chg="modSp add mod">
        <pc:chgData name="Gabriela Borges" userId="105e7d24fe8a4a46" providerId="LiveId" clId="{C7776DA7-778E-41A4-A34E-4079BB030B28}" dt="2026-07-13T14:00:40.414" v="3877" actId="6549"/>
        <pc:sldMkLst>
          <pc:docMk/>
          <pc:sldMk cId="2521282316" sldId="352"/>
        </pc:sldMkLst>
        <pc:spChg chg="mod">
          <ac:chgData name="Gabriela Borges" userId="105e7d24fe8a4a46" providerId="LiveId" clId="{C7776DA7-778E-41A4-A34E-4079BB030B28}" dt="2026-07-13T14:00:40.414" v="3877" actId="6549"/>
          <ac:spMkLst>
            <pc:docMk/>
            <pc:sldMk cId="2521282316" sldId="352"/>
            <ac:spMk id="61" creationId="{94707ACA-476E-E139-0D56-993C93005303}"/>
          </ac:spMkLst>
        </pc:spChg>
      </pc:sldChg>
      <pc:sldChg chg="modSp add mod">
        <pc:chgData name="Gabriela Borges" userId="105e7d24fe8a4a46" providerId="LiveId" clId="{C7776DA7-778E-41A4-A34E-4079BB030B28}" dt="2026-07-13T14:01:05.103" v="3880"/>
        <pc:sldMkLst>
          <pc:docMk/>
          <pc:sldMk cId="2892356269" sldId="353"/>
        </pc:sldMkLst>
        <pc:spChg chg="mod">
          <ac:chgData name="Gabriela Borges" userId="105e7d24fe8a4a46" providerId="LiveId" clId="{C7776DA7-778E-41A4-A34E-4079BB030B28}" dt="2026-07-13T14:01:05.103" v="3880"/>
          <ac:spMkLst>
            <pc:docMk/>
            <pc:sldMk cId="2892356269" sldId="353"/>
            <ac:spMk id="61" creationId="{F3987AA0-9877-A89F-35F1-E798C69D8ABF}"/>
          </ac:spMkLst>
        </pc:spChg>
      </pc:sldChg>
      <pc:sldChg chg="modSp add mod">
        <pc:chgData name="Gabriela Borges" userId="105e7d24fe8a4a46" providerId="LiveId" clId="{C7776DA7-778E-41A4-A34E-4079BB030B28}" dt="2026-07-13T14:02:21.867" v="3887" actId="255"/>
        <pc:sldMkLst>
          <pc:docMk/>
          <pc:sldMk cId="1153994398" sldId="354"/>
        </pc:sldMkLst>
        <pc:spChg chg="mod">
          <ac:chgData name="Gabriela Borges" userId="105e7d24fe8a4a46" providerId="LiveId" clId="{C7776DA7-778E-41A4-A34E-4079BB030B28}" dt="2026-07-13T14:02:21.867" v="3887" actId="255"/>
          <ac:spMkLst>
            <pc:docMk/>
            <pc:sldMk cId="1153994398" sldId="354"/>
            <ac:spMk id="61" creationId="{0B9FC96A-13A3-893A-FC77-C10EE5A74097}"/>
          </ac:spMkLst>
        </pc:spChg>
      </pc:sldChg>
      <pc:sldChg chg="modSp add mod">
        <pc:chgData name="Gabriela Borges" userId="105e7d24fe8a4a46" providerId="LiveId" clId="{C7776DA7-778E-41A4-A34E-4079BB030B28}" dt="2026-07-13T14:02:47.742" v="3891" actId="6549"/>
        <pc:sldMkLst>
          <pc:docMk/>
          <pc:sldMk cId="44321100" sldId="355"/>
        </pc:sldMkLst>
        <pc:spChg chg="mod">
          <ac:chgData name="Gabriela Borges" userId="105e7d24fe8a4a46" providerId="LiveId" clId="{C7776DA7-778E-41A4-A34E-4079BB030B28}" dt="2026-07-13T14:02:47.742" v="3891" actId="6549"/>
          <ac:spMkLst>
            <pc:docMk/>
            <pc:sldMk cId="44321100" sldId="355"/>
            <ac:spMk id="61" creationId="{19EFB179-6C5D-661B-5E86-C749D9EA8F9B}"/>
          </ac:spMkLst>
        </pc:spChg>
      </pc:sldChg>
      <pc:sldChg chg="addSp modSp add mod">
        <pc:chgData name="Gabriela Borges" userId="105e7d24fe8a4a46" providerId="LiveId" clId="{C7776DA7-778E-41A4-A34E-4079BB030B28}" dt="2026-07-13T14:03:13.429" v="3896" actId="1076"/>
        <pc:sldMkLst>
          <pc:docMk/>
          <pc:sldMk cId="1131716900" sldId="356"/>
        </pc:sldMkLst>
        <pc:spChg chg="mod">
          <ac:chgData name="Gabriela Borges" userId="105e7d24fe8a4a46" providerId="LiveId" clId="{C7776DA7-778E-41A4-A34E-4079BB030B28}" dt="2026-07-13T14:03:11.150" v="3894" actId="6549"/>
          <ac:spMkLst>
            <pc:docMk/>
            <pc:sldMk cId="1131716900" sldId="356"/>
            <ac:spMk id="61" creationId="{C760DDC2-9307-8DB5-234E-5E8BD60B7677}"/>
          </ac:spMkLst>
        </pc:spChg>
        <pc:picChg chg="add mod">
          <ac:chgData name="Gabriela Borges" userId="105e7d24fe8a4a46" providerId="LiveId" clId="{C7776DA7-778E-41A4-A34E-4079BB030B28}" dt="2026-07-13T14:03:07.924" v="3893"/>
          <ac:picMkLst>
            <pc:docMk/>
            <pc:sldMk cId="1131716900" sldId="356"/>
            <ac:picMk id="2" creationId="{1A76C660-6F70-7452-1AAA-B7BCC5AF8ECC}"/>
          </ac:picMkLst>
        </pc:picChg>
        <pc:picChg chg="add mod">
          <ac:chgData name="Gabriela Borges" userId="105e7d24fe8a4a46" providerId="LiveId" clId="{C7776DA7-778E-41A4-A34E-4079BB030B28}" dt="2026-07-13T14:03:13.429" v="3896" actId="1076"/>
          <ac:picMkLst>
            <pc:docMk/>
            <pc:sldMk cId="1131716900" sldId="356"/>
            <ac:picMk id="3" creationId="{568EE84B-DEC0-91C2-3524-46CA09636F9D}"/>
          </ac:picMkLst>
        </pc:picChg>
      </pc:sldChg>
      <pc:sldChg chg="modSp add del mod">
        <pc:chgData name="Gabriela Borges" userId="105e7d24fe8a4a46" providerId="LiveId" clId="{C7776DA7-778E-41A4-A34E-4079BB030B28}" dt="2026-07-13T14:14:54.754" v="4079" actId="2696"/>
        <pc:sldMkLst>
          <pc:docMk/>
          <pc:sldMk cId="672915796" sldId="357"/>
        </pc:sldMkLst>
        <pc:spChg chg="mod">
          <ac:chgData name="Gabriela Borges" userId="105e7d24fe8a4a46" providerId="LiveId" clId="{C7776DA7-778E-41A4-A34E-4079BB030B28}" dt="2026-07-13T14:14:44.702" v="4078" actId="1076"/>
          <ac:spMkLst>
            <pc:docMk/>
            <pc:sldMk cId="672915796" sldId="357"/>
            <ac:spMk id="61" creationId="{6A0A481C-E463-7595-56ED-8672D35FEE09}"/>
          </ac:spMkLst>
        </pc:spChg>
      </pc:sldChg>
      <pc:sldChg chg="modSp add mod">
        <pc:chgData name="Gabriela Borges" userId="105e7d24fe8a4a46" providerId="LiveId" clId="{C7776DA7-778E-41A4-A34E-4079BB030B28}" dt="2026-07-13T14:14:28.935" v="4077" actId="20577"/>
        <pc:sldMkLst>
          <pc:docMk/>
          <pc:sldMk cId="3706322488" sldId="358"/>
        </pc:sldMkLst>
        <pc:spChg chg="mod">
          <ac:chgData name="Gabriela Borges" userId="105e7d24fe8a4a46" providerId="LiveId" clId="{C7776DA7-778E-41A4-A34E-4079BB030B28}" dt="2026-07-13T14:14:28.935" v="4077" actId="20577"/>
          <ac:spMkLst>
            <pc:docMk/>
            <pc:sldMk cId="3706322488" sldId="358"/>
            <ac:spMk id="61" creationId="{80D79A45-C8D3-F7DB-BA2B-0D3AAC052D0A}"/>
          </ac:spMkLst>
        </pc:spChg>
      </pc:sldChg>
      <pc:sldChg chg="modSp add mod">
        <pc:chgData name="Gabriela Borges" userId="105e7d24fe8a4a46" providerId="LiveId" clId="{C7776DA7-778E-41A4-A34E-4079BB030B28}" dt="2026-07-13T14:21:04.167" v="4107" actId="208"/>
        <pc:sldMkLst>
          <pc:docMk/>
          <pc:sldMk cId="3663801" sldId="359"/>
        </pc:sldMkLst>
        <pc:spChg chg="mod">
          <ac:chgData name="Gabriela Borges" userId="105e7d24fe8a4a46" providerId="LiveId" clId="{C7776DA7-778E-41A4-A34E-4079BB030B28}" dt="2026-07-13T14:21:04.167" v="4107" actId="208"/>
          <ac:spMkLst>
            <pc:docMk/>
            <pc:sldMk cId="3663801" sldId="359"/>
            <ac:spMk id="61" creationId="{A328A03D-B279-D777-365C-3469E6F3F746}"/>
          </ac:spMkLst>
        </pc:spChg>
        <pc:picChg chg="mod">
          <ac:chgData name="Gabriela Borges" userId="105e7d24fe8a4a46" providerId="LiveId" clId="{C7776DA7-778E-41A4-A34E-4079BB030B28}" dt="2026-07-13T14:15:43.719" v="4099" actId="1076"/>
          <ac:picMkLst>
            <pc:docMk/>
            <pc:sldMk cId="3663801" sldId="359"/>
            <ac:picMk id="60" creationId="{37143C82-E4CB-77DE-68C2-67331449F4B2}"/>
          </ac:picMkLst>
        </pc:picChg>
      </pc:sldChg>
      <pc:sldChg chg="modSp add mod">
        <pc:chgData name="Gabriela Borges" userId="105e7d24fe8a4a46" providerId="LiveId" clId="{C7776DA7-778E-41A4-A34E-4079BB030B28}" dt="2026-07-13T14:29:27.144" v="4140" actId="123"/>
        <pc:sldMkLst>
          <pc:docMk/>
          <pc:sldMk cId="3000903755" sldId="360"/>
        </pc:sldMkLst>
        <pc:spChg chg="mod">
          <ac:chgData name="Gabriela Borges" userId="105e7d24fe8a4a46" providerId="LiveId" clId="{C7776DA7-778E-41A4-A34E-4079BB030B28}" dt="2026-07-13T14:29:27.144" v="4140" actId="123"/>
          <ac:spMkLst>
            <pc:docMk/>
            <pc:sldMk cId="3000903755" sldId="360"/>
            <ac:spMk id="3" creationId="{D666107E-04F8-6714-7068-1D6EB6746176}"/>
          </ac:spMkLst>
        </pc:spChg>
      </pc:sldChg>
      <pc:sldChg chg="modSp add mod">
        <pc:chgData name="Gabriela Borges" userId="105e7d24fe8a4a46" providerId="LiveId" clId="{C7776DA7-778E-41A4-A34E-4079BB030B28}" dt="2026-07-13T14:31:27.079" v="4174" actId="13926"/>
        <pc:sldMkLst>
          <pc:docMk/>
          <pc:sldMk cId="3528815334" sldId="361"/>
        </pc:sldMkLst>
        <pc:spChg chg="mod">
          <ac:chgData name="Gabriela Borges" userId="105e7d24fe8a4a46" providerId="LiveId" clId="{C7776DA7-778E-41A4-A34E-4079BB030B28}" dt="2026-07-13T14:31:27.079" v="4174" actId="13926"/>
          <ac:spMkLst>
            <pc:docMk/>
            <pc:sldMk cId="3528815334" sldId="361"/>
            <ac:spMk id="3" creationId="{6FB0C961-3478-82B5-D94F-9F91E516AD6B}"/>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3C4B84AD-0A92-E148-C21C-4BF79E50CF01}"/>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F54CE1E6-6883-F2BE-AF2C-803084E617E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4C07CE4E-587B-64D5-80AD-0E5CA7DEE8E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853147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C17C5669-EE17-D33F-DF55-EDD6BF6A84BD}"/>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CC4125BF-9249-25BA-DC1D-C0BD5085759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3EB4D4AB-6F76-D982-B616-AF887FA121D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18102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034702D9-FC65-FD8C-7A60-E558261D2324}"/>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A6F302FB-7AD0-3FF0-99CA-B191A3A20CA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2824CFE9-A706-DB0E-9C11-202C83A1EAC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520418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E99DE48F-4DD4-50CB-601D-443C93E1632A}"/>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3E73BF21-2DA6-CC6D-BCA4-B230C51167A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248576EF-8553-BDC5-8ADC-4EDD2255D9C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392244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35FF3383-D0BE-C7D7-7827-4C653999112B}"/>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E30E873E-0E7F-05B6-2205-CE7370CC153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6129BB43-BB3E-06BF-81CF-BC53DD955F7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746564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65E0B7F7-711D-2BB9-AB2F-798DDDAA34F5}"/>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CB12903E-B86A-BF1B-32AC-4F10A970C28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83A60E3A-D726-42B9-D4B9-1C96DC75217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683518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0218D029-A052-454B-53DA-22D10E6096F6}"/>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C109F7A4-BBD8-D5D9-C970-F00DA69EEFF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496B9D45-51AA-EEE0-76FA-7551B28E233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432760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65DA88DC-ABCF-8851-EB4D-641028D5B173}"/>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C9C9EFF2-7D21-B0C0-ED1E-51294C53BB4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1B042EFF-C1F0-C932-9CBC-E6F3698D8CF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025124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638B900F-9578-2EE7-2CE5-851CEBCC9602}"/>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9F64DFB8-CC01-D945-3346-826D1657510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36DB50B7-D089-D2E7-0E3C-F21B0B1DDF8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273138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8C065C3F-FA15-E0A4-1E09-8FC2AC38AFCA}"/>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51D835C8-5A2F-793F-4C1E-F560CE96545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FE2F3931-4B73-DC93-A3EB-06088BDA6B5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022014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3e4a9aa991d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C24016A0-D727-FDC1-B1CD-1ED1E6BC3F2F}"/>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69B80BD0-F622-2D65-F112-342586F0D34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7BDD4CBA-FB75-C423-CCAD-977E469ADD6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346263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93136BD6-9618-2307-CD50-E6100B54CBBC}"/>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8662F52C-46AF-FC0E-74CC-1498D6B3F5F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D412D25F-E48C-2817-DCB3-B67DB68B73E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702809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DD73E768-5134-0F71-0136-7580A284F442}"/>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51220FD1-FFF8-CC28-1C63-82DD61B59A5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34BD20D5-3434-C1C6-D590-299AF5F1D79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745423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C0E51E15-6E73-DC3D-D549-541EFDE2AAF1}"/>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8DFA4B7F-3087-E936-BABE-CC2F286F837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58F0C6DB-F04D-3B05-34A2-5D788CA33CA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799226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C97FBD15-06FA-B1A4-859A-0D9AACF7AD8D}"/>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3A5536F6-FEBA-AD22-7B10-B374E58B6A1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3D29230A-9B10-19C0-585A-DA937EC258E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002751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5E068105-297F-FD6A-CB08-824607613736}"/>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E4CD4DB3-1E4B-8174-FD55-F377B743DE8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327F4F35-25BF-0689-0C72-E548B44021F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364840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C5F902E6-964C-6C11-394B-04C0F27E8088}"/>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CD3C16FB-4304-AB18-EBF5-572298B8BFC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B5F47856-D58D-F3CB-35B4-7E5D8FD8FB2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461239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97E0B657-7393-E7B6-BA82-7047DE71D298}"/>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1C2A27F2-A1BE-75DC-1046-6FFF5105198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AD713882-C328-A422-E69A-F21F06F58DA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55019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0473E9CB-9622-A803-56A6-57F4B928AFDA}"/>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81BED029-14EA-93B9-81D7-785630DA5F2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C25E659F-09B5-03EB-7B31-8AABD881B4A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9198627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5ADD59F1-F706-F3E2-CD11-1AEB42EDAED5}"/>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10A59188-89F8-BE30-3FBE-EDBF60C9C86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BE82C8D2-3330-FDF0-C0C2-E47D4F79CE6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068613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A14AFABE-A278-7DC5-654A-2E3252A0F529}"/>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44C719B5-36E0-09AC-1F77-BC21D8AFD73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DDFF6F41-F68A-37D1-968E-32CD3FBEBC5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3456702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05C67B88-CFB5-8F16-7415-AD678F173C7E}"/>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FE288015-218D-2617-A5E3-943DC57343A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2C512C67-DB45-1DB9-3E50-498BAF2DC7E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9475718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9B9470D1-D66A-1076-D0A5-48D3AFB24D72}"/>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45D7DABC-897C-A8B4-66F2-7FB299E3F2F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F6A5483C-AEF1-3A37-FB0A-4E1A84308E0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0282515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D8181E3A-6668-6FB9-FBDE-E715FA4EC5C7}"/>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73C6A875-89CE-0993-3377-2E3A61E8C99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9E0CDDD5-D64D-F7B1-C707-1C3FD424921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8531629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73F7DBFA-3DD1-40BF-1C86-95526D694112}"/>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5EE7E3B0-69E2-8F57-0F43-D48EF73F527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74B65C7F-2947-E1C4-8F33-A057DF10C3A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5864829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85CCB936-EBD0-DE56-401E-CFCC870515BE}"/>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0579F0CA-CBE1-150D-78A8-25BDC87BB65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8279318C-4C8E-EE5E-0834-7A9E0C3B8A6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6939106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38CE6E25-03A4-5C01-A425-1D7EC5FC7697}"/>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FE049899-0A1A-CD8C-A414-A5085045471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38412DFA-8D4C-DFAC-0B9F-77DFDFC1767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7786227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E66BACB8-F28C-F716-55C8-639BC86AA341}"/>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2643F74F-9F82-87C2-2CC6-F362A6D190B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0FC586F8-0FC8-E880-2860-2BAC9E35951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3009095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8F0481D1-153C-08D6-1B5D-EFFAE962BEEC}"/>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41060B10-B44D-43E5-017E-AAAF56A136D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9448F932-7C1B-BC47-A314-E82C89A36F2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673673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4C50C0A7-EACF-E439-1BE9-451FCC9071B4}"/>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67FD038C-A894-0938-366E-C35034B424F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69869840-5A5E-645C-7F33-13586765CA1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7462655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D4D4F4BD-124B-555F-5D91-6CA6DAC27B47}"/>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15335971-1175-95C6-0B3D-C81AFE4CE28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EFB587A9-19BF-BF3A-68B7-E6202DFB0F1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301735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28C67FF8-1276-D79F-1856-A7DCB4274557}"/>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5583E90C-17CD-294E-73C1-549B60B389E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A753EB23-0DB6-D29F-EAF4-C9555D5768A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0981008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657C0FC1-2C74-88A7-22CE-6BF4A466AA5B}"/>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7B4CBB37-D098-8329-0CBA-8691F3CE02C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C52D147C-04B9-FB91-6DA7-0C96A2926BA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3525285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60853921-D6DC-13BA-1BCD-436461F8EA9F}"/>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4F11D2EC-BC73-EDB8-43C5-B00F49694DD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F862D0DF-A2B0-5FA0-9579-1CD5522B0F9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1554509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F47D5991-9DD4-6D7D-B560-E7602FE507AF}"/>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14DD7077-D9FC-A7C7-CC67-F473F2A1DBC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B6A85EEB-FDA2-C663-1AF1-7D861B73B41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8666180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4917004C-5FB0-B00D-77AF-92D6705F25F7}"/>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93857DA2-CF1F-2716-2864-A59B1BA9E5E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FAA1B331-C7A2-A768-1F0E-74722513A49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3330699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B3D1F5BC-6B16-25B7-C426-E2236581B363}"/>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052BFD0D-581A-1504-5B16-7DBF49B6A70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64E1523D-B1DB-5361-1225-4B169836867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5697411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21FA3E47-E6B6-74E2-325F-2BDA6DA7AF6D}"/>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2CBF8ABD-B6CC-072B-F3B2-3B4DEDFF406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0DC54A18-26C2-6C49-D8CA-C565270896A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8393282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488C331C-0B43-3C7B-3BD8-10F963E1C259}"/>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7C943167-FE8D-DC3F-F9C4-8F9BD5BAC0B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7600EB6D-80B9-692C-336B-78DC5E7AEE1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0935897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1859ABEC-12AB-E55B-A43B-8349E0D3C5B5}"/>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6FE55E0A-B315-CF82-6492-530F261E706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4C87EF0E-F949-43AA-B2E1-8E543425010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4600610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69825185-E36E-1953-9B21-F862460E9A05}"/>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BCD18253-931A-8A6D-05CB-171FF13A526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E69EEFD9-159E-3A51-130A-828B5ABCEBD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3099825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69AF5770-F2D7-3D1C-1EF0-13A23F1598FB}"/>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664F88AF-896A-2527-E709-1C93BE11CEB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824EB8D1-12F6-69E8-717E-BB060A52C9D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2963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336D980C-A903-08DF-9D0F-FA90132BC911}"/>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7AF073E2-6863-EDDD-F3D7-9CBCE06D6D1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A7A83D6E-1AED-E4F7-B8F6-F27F3E4C7D2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0902169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2067D18C-48B8-F951-4492-A57AB93A6FE2}"/>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F7F86A7C-6F7D-D04C-18B0-04901FFE42B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10D09E9D-D0E5-E417-5A1A-793DDC63E03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5180626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F85A9AA0-7206-7370-52C6-32FE3673DCA2}"/>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2B6B1743-2B7B-3095-CCA0-FAD6FCA3218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A0044F0B-C4B4-472E-8EF9-70F1B91929D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8704297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694B2F01-561E-27BA-7333-A54A51E42731}"/>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43135226-EB42-C674-6306-E04F4E91CBB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FA869628-8E6D-10DF-B123-121433C8CF3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3925103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BBD57FB2-EE77-A504-E3F2-FFA84D14989A}"/>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F527F3DA-4855-07F7-E2AB-6FB171E288E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0B65AF22-825D-F720-99A2-EF64859D1E8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595077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0C0222F8-556D-0408-D9F1-338381ACE23F}"/>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283C36B3-E2F0-204C-285A-840652591ED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68B1186F-18C2-C50E-2CE1-6054C37142F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224667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B63974CD-1944-170E-A248-D9070B370F24}"/>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F3F96B06-9317-2455-2B4B-D88862C2492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4E27FA69-F7D9-9DC7-926E-66E9BB2B301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974907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B8A31C5D-E5D9-B66B-55A8-40B5CAF47DDD}"/>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C5D94DC7-4BC7-5939-0FF0-9FECA7948C8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FC6F0CF5-1915-3394-DB56-FE77CE5C879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907693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A464AEEC-CAF9-1A4E-ED34-1C7BD61CD8E2}"/>
            </a:ext>
          </a:extLst>
        </p:cNvPr>
        <p:cNvGrpSpPr/>
        <p:nvPr/>
      </p:nvGrpSpPr>
      <p:grpSpPr>
        <a:xfrm>
          <a:off x="0" y="0"/>
          <a:ext cx="0" cy="0"/>
          <a:chOff x="0" y="0"/>
          <a:chExt cx="0" cy="0"/>
        </a:xfrm>
      </p:grpSpPr>
      <p:sp>
        <p:nvSpPr>
          <p:cNvPr id="57" name="Google Shape;57;g3e4a9aa991d_0_2:notes">
            <a:extLst>
              <a:ext uri="{FF2B5EF4-FFF2-40B4-BE49-F238E27FC236}">
                <a16:creationId xmlns:a16="http://schemas.microsoft.com/office/drawing/2014/main" id="{6E326A4D-AB8F-A957-2E3A-E95578D9605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e4a9aa991d_0_2:notes">
            <a:extLst>
              <a:ext uri="{FF2B5EF4-FFF2-40B4-BE49-F238E27FC236}">
                <a16:creationId xmlns:a16="http://schemas.microsoft.com/office/drawing/2014/main" id="{3D38CFC5-B3B4-F338-FB68-39F0A202A83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983078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pt-BR"/>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hyperlink" Target="https://pesquisa.apps.tcu.gov.br/documento/acordao-completo/*/NUMACORDAO%3A1844%20ANOACORDAO%3A2019%20COLEGIADO%3A%22Plen%C3%A1rio%22/DTRELEVANCIA%20desc%2C%20NUMACORDAOINT%20desc/0"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hyperlink" Target="https://www.planalto.gov.br/ccivil_03/Decreto-Lei/Del4657.htm"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hyperlink" Target="https://tcjuris.tce.mg.gov.br/Home/Detalhes/1148563"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hyperlink" Target="http://www.linkedin.com/in/gabriela-lira-borges-advogado-professor-licita&#231;&#227;o-administrativo"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3.xml"/><Relationship Id="rId1" Type="http://schemas.openxmlformats.org/officeDocument/2006/relationships/slideLayout" Target="../slideLayouts/slideLayout3.xml"/><Relationship Id="rId4" Type="http://schemas.openxmlformats.org/officeDocument/2006/relationships/hyperlink" Target="https://leis.org/municipais/pr/guaira/lei/lei-ordinaria/2003/1246/lei-ordinaria-n-1246-2003-dispoe-sobre-o-regime-juridico-dos-servidores-publicos-municipais-de-guaira-estado-do-parana-e-da-outras-providencias"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4.xml"/><Relationship Id="rId1" Type="http://schemas.openxmlformats.org/officeDocument/2006/relationships/slideLayout" Target="../slideLayouts/slideLayout3.xml"/><Relationship Id="rId4" Type="http://schemas.openxmlformats.org/officeDocument/2006/relationships/hyperlink" Target="https://leis.org/municipais/pr/guaira/lei/lei-ordinaria/2003/1246/lei-ordinaria-n-1246-2003-dispoe-sobre-o-regime-juridico-dos-servidores-publicos-municipais-de-guaira-estado-do-parana-e-da-outras-providencias"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5.xml"/><Relationship Id="rId1" Type="http://schemas.openxmlformats.org/officeDocument/2006/relationships/slideLayout" Target="../slideLayouts/slideLayout3.xml"/><Relationship Id="rId4" Type="http://schemas.openxmlformats.org/officeDocument/2006/relationships/hyperlink" Target="https://leis.org/municipais/pr/guaira/lei/lei-ordinaria/2003/1246/lei-ordinaria-n-1246-2003-dispoe-sobre-o-regime-juridico-dos-servidores-publicos-municipais-de-guaira-estado-do-parana-e-da-outras-providencias"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7.xml"/><Relationship Id="rId1" Type="http://schemas.openxmlformats.org/officeDocument/2006/relationships/slideLayout" Target="../slideLayouts/slideLayout3.xml"/><Relationship Id="rId4" Type="http://schemas.openxmlformats.org/officeDocument/2006/relationships/hyperlink" Target="https://legislacao.prefeitura.sp.gov.br/leis/lei-8989-de-29-de-outubro-de-1979"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2.xml"/><Relationship Id="rId1" Type="http://schemas.openxmlformats.org/officeDocument/2006/relationships/slideLayout" Target="../slideLayouts/slideLayout3.xml"/><Relationship Id="rId5" Type="http://schemas.openxmlformats.org/officeDocument/2006/relationships/hyperlink" Target="https://www.planalto.gov.br/ccivil_03/Decreto-Lei/Del2848.htm#art337h" TargetMode="External"/><Relationship Id="rId4" Type="http://schemas.openxmlformats.org/officeDocument/2006/relationships/hyperlink" Target="https://www.planalto.gov.br/ccivil_03/Decreto-Lei/Del2848.htm#art337e"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3.xml"/><Relationship Id="rId1" Type="http://schemas.openxmlformats.org/officeDocument/2006/relationships/slideLayout" Target="../slideLayouts/slideLayout3.xml"/><Relationship Id="rId5" Type="http://schemas.openxmlformats.org/officeDocument/2006/relationships/hyperlink" Target="https://www.planalto.gov.br/ccivil_03/Decreto-Lei/Del2848.htm#art337m" TargetMode="External"/><Relationship Id="rId4" Type="http://schemas.openxmlformats.org/officeDocument/2006/relationships/hyperlink" Target="https://www.planalto.gov.br/ccivil_03/Decreto-Lei/Del2848.htm#art337k"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5.xml"/><Relationship Id="rId1" Type="http://schemas.openxmlformats.org/officeDocument/2006/relationships/slideLayout" Target="../slideLayouts/slideLayout3.xml"/><Relationship Id="rId4" Type="http://schemas.openxmlformats.org/officeDocument/2006/relationships/hyperlink" Target="https://www.planalto.gov.br/ccivil_03/_ato2019-2022/2021/lei/l14133.htm#art53%C2%A71"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9.xml"/><Relationship Id="rId1" Type="http://schemas.openxmlformats.org/officeDocument/2006/relationships/slideLayout" Target="../slideLayouts/slideLayout3.xml"/><Relationship Id="rId4" Type="http://schemas.openxmlformats.org/officeDocument/2006/relationships/hyperlink" Target="https://pesquisa.apps.tcu.gov.br/documento/acordao-completo/*/NUMACORDAO%3A2968%20ANOACORDAO%3A2018%20COLEGIADO%3A%22Plen%C3%A1rio%22/DTRELEVANCIA%20desc%2C%20NUMACORDAOINT%20desc/0"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2.xml"/><Relationship Id="rId1" Type="http://schemas.openxmlformats.org/officeDocument/2006/relationships/slideLayout" Target="../slideLayouts/slideLayout3.xml"/><Relationship Id="rId4" Type="http://schemas.openxmlformats.org/officeDocument/2006/relationships/hyperlink" Target="https://pesquisa.apps.tcu.gov.br/documento/acordao-completo/*/NUMACORDAO%3A2749%20ANOACORDAO%3A2026%20COLEGIADO%3A%22Segunda%20C%C3%A2mara%22/DTRELEVANCIA%20desc%2C%20NUMACORDAOINT%20desc/0" TargetMode="External"/></Relationships>
</file>

<file path=ppt/slides/_rels/slide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3.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title="capa-apresentação.png"/>
          <p:cNvPicPr preferRelativeResize="0"/>
          <p:nvPr/>
        </p:nvPicPr>
        <p:blipFill>
          <a:blip r:embed="rId3">
            <a:alphaModFix/>
          </a:blip>
          <a:stretch>
            <a:fillRect/>
          </a:stretch>
        </p:blipFill>
        <p:spPr>
          <a:xfrm>
            <a:off x="0" y="0"/>
            <a:ext cx="9144000" cy="5143505"/>
          </a:xfrm>
          <a:prstGeom prst="rect">
            <a:avLst/>
          </a:prstGeom>
          <a:noFill/>
          <a:ln>
            <a:noFill/>
          </a:ln>
        </p:spPr>
      </p:pic>
      <p:sp>
        <p:nvSpPr>
          <p:cNvPr id="55" name="Google Shape;55;p13"/>
          <p:cNvSpPr txBox="1"/>
          <p:nvPr/>
        </p:nvSpPr>
        <p:spPr>
          <a:xfrm>
            <a:off x="920543" y="964027"/>
            <a:ext cx="6872700" cy="1892796"/>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pt-BR" sz="3700" b="1" dirty="0">
                <a:solidFill>
                  <a:schemeClr val="lt1"/>
                </a:solidFill>
              </a:rPr>
              <a:t>DESIGNAÇÃO DA EQUIPE LICITATÓRIA: NORTEAMENTOS</a:t>
            </a:r>
            <a:endParaRPr sz="3700" b="1" dirty="0">
              <a:solidFill>
                <a:schemeClr val="lt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B1F025FF-B74E-24C2-51A7-4F57F0512451}"/>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1188A226-07AE-29E0-0002-01C069DA1C7C}"/>
              </a:ext>
            </a:extLst>
          </p:cNvPr>
          <p:cNvPicPr preferRelativeResize="0"/>
          <p:nvPr/>
        </p:nvPicPr>
        <p:blipFill>
          <a:blip r:embed="rId3">
            <a:alphaModFix/>
          </a:blip>
          <a:stretch>
            <a:fillRect/>
          </a:stretch>
        </p:blipFill>
        <p:spPr>
          <a:xfrm>
            <a:off x="10" y="0"/>
            <a:ext cx="9143990" cy="5143500"/>
          </a:xfrm>
          <a:prstGeom prst="rect">
            <a:avLst/>
          </a:prstGeom>
          <a:noFill/>
          <a:ln>
            <a:noFill/>
          </a:ln>
        </p:spPr>
      </p:pic>
      <p:sp>
        <p:nvSpPr>
          <p:cNvPr id="61" name="Google Shape;61;p14">
            <a:extLst>
              <a:ext uri="{FF2B5EF4-FFF2-40B4-BE49-F238E27FC236}">
                <a16:creationId xmlns:a16="http://schemas.microsoft.com/office/drawing/2014/main" id="{434B9457-EB2C-5D3F-81AC-EA20979D3DDE}"/>
              </a:ext>
            </a:extLst>
          </p:cNvPr>
          <p:cNvSpPr txBox="1"/>
          <p:nvPr/>
        </p:nvSpPr>
        <p:spPr>
          <a:xfrm>
            <a:off x="394850" y="110836"/>
            <a:ext cx="8354290" cy="1794163"/>
          </a:xfrm>
          <a:prstGeom prst="rect">
            <a:avLst/>
          </a:prstGeom>
          <a:noFill/>
          <a:ln>
            <a:noFill/>
          </a:ln>
        </p:spPr>
        <p:txBody>
          <a:bodyPr spcFirstLastPara="1" wrap="square" lIns="91425" tIns="91425" rIns="91425" bIns="91425" anchor="t" anchorCtr="0">
            <a:noAutofit/>
          </a:bodyPr>
          <a:lstStyle/>
          <a:p>
            <a:pPr lvl="0" algn="ctr">
              <a:spcBef>
                <a:spcPts val="1100"/>
              </a:spcBef>
            </a:pPr>
            <a:endParaRPr lang="pt-BR" b="1" dirty="0">
              <a:solidFill>
                <a:srgbClr val="0070C0"/>
              </a:solidFill>
              <a:highlight>
                <a:srgbClr val="FFFFFF"/>
              </a:highlight>
            </a:endParaRPr>
          </a:p>
          <a:p>
            <a:pPr algn="ctr"/>
            <a:r>
              <a:rPr lang="pt-BR" b="1" dirty="0">
                <a:solidFill>
                  <a:srgbClr val="0070C0"/>
                </a:solidFill>
                <a:highlight>
                  <a:srgbClr val="FFFFFF"/>
                </a:highlight>
              </a:rPr>
              <a:t>ATORES DA CONTRATAÇÃO PÚBLICA</a:t>
            </a:r>
          </a:p>
          <a:p>
            <a:pPr algn="ctr"/>
            <a:endParaRPr lang="pt-BR" sz="1500" b="1" dirty="0">
              <a:solidFill>
                <a:srgbClr val="0070C0"/>
              </a:solidFill>
              <a:highlight>
                <a:srgbClr val="FFFFFF"/>
              </a:highlight>
            </a:endParaRPr>
          </a:p>
          <a:p>
            <a:pPr algn="ctr"/>
            <a:r>
              <a:rPr lang="pt-BR" sz="1500" b="1" dirty="0">
                <a:solidFill>
                  <a:srgbClr val="0070C0"/>
                </a:solidFill>
                <a:highlight>
                  <a:srgbClr val="FFFFFF"/>
                </a:highlight>
              </a:rPr>
              <a:t>O agente de contratação pode ser comissionado, temporário ou terceirizado?</a:t>
            </a:r>
          </a:p>
          <a:p>
            <a:endParaRPr lang="pt-BR" b="1" dirty="0">
              <a:solidFill>
                <a:srgbClr val="0070C0"/>
              </a:solidFill>
              <a:highlight>
                <a:srgbClr val="FFFFFF"/>
              </a:highlight>
            </a:endParaRPr>
          </a:p>
          <a:p>
            <a:pPr algn="just"/>
            <a:r>
              <a:rPr lang="pt-BR" dirty="0">
                <a:highlight>
                  <a:srgbClr val="FFFFFF"/>
                </a:highlight>
              </a:rPr>
              <a:t>Art. 8º A licitação será conduzida por agente de contratação, pessoa designada pela autoridade competente, </a:t>
            </a:r>
            <a:r>
              <a:rPr lang="pt-BR" b="1" u="sng" dirty="0">
                <a:solidFill>
                  <a:srgbClr val="0070C0"/>
                </a:solidFill>
                <a:highlight>
                  <a:srgbClr val="FFFFFF"/>
                </a:highlight>
              </a:rPr>
              <a:t>entre servidores efetivos</a:t>
            </a:r>
            <a:r>
              <a:rPr lang="pt-BR" b="1" dirty="0">
                <a:solidFill>
                  <a:srgbClr val="0070C0"/>
                </a:solidFill>
                <a:highlight>
                  <a:srgbClr val="FFFFFF"/>
                </a:highlight>
              </a:rPr>
              <a:t> ou </a:t>
            </a:r>
            <a:r>
              <a:rPr lang="pt-BR" b="1" u="sng" dirty="0">
                <a:solidFill>
                  <a:srgbClr val="0070C0"/>
                </a:solidFill>
                <a:highlight>
                  <a:srgbClr val="FFFFFF"/>
                </a:highlight>
              </a:rPr>
              <a:t>empregados públicos dos quadros permanentes da Administração Pública</a:t>
            </a:r>
            <a:r>
              <a:rPr lang="pt-BR" dirty="0">
                <a:highlight>
                  <a:srgbClr val="FFFFFF"/>
                </a:highlight>
              </a:rPr>
              <a:t>, para tomar decisões, acompanhar o trâmite da licitação, dar impulso ao procedimento licitatório e executar quaisquer outras atividades necessárias ao bom andamento do certame até a homologação.</a:t>
            </a:r>
          </a:p>
          <a:p>
            <a:endParaRPr lang="pt-BR" dirty="0">
              <a:highlight>
                <a:srgbClr val="FFFFFF"/>
              </a:highlight>
            </a:endParaRPr>
          </a:p>
          <a:p>
            <a:pPr algn="just"/>
            <a:r>
              <a:rPr lang="pt-BR" b="1" dirty="0">
                <a:highlight>
                  <a:srgbClr val="FFFFFF"/>
                </a:highlight>
              </a:rPr>
              <a:t>ENUNCIADO TCU</a:t>
            </a:r>
            <a:r>
              <a:rPr lang="pt-BR" dirty="0">
                <a:highlight>
                  <a:srgbClr val="FFFFFF"/>
                </a:highlight>
              </a:rPr>
              <a:t>: Nas licitações promovidas por órgãos e entidades sob a jurisdição do TCU, regidas pela Lei 14.133/2021 (nova Lei de Licitações e Contratos Administrativos), os pregoeiros ou os agentes de contratação devem ser servidores efetivos ou empregados dos quadros permanentes da Administração Pública (</a:t>
            </a:r>
            <a:r>
              <a:rPr lang="pt-BR" dirty="0" err="1">
                <a:highlight>
                  <a:srgbClr val="FFFFFF"/>
                </a:highlight>
              </a:rPr>
              <a:t>arts</a:t>
            </a:r>
            <a:r>
              <a:rPr lang="pt-BR" dirty="0">
                <a:highlight>
                  <a:srgbClr val="FFFFFF"/>
                </a:highlight>
              </a:rPr>
              <a:t>. 6º, inciso LX, e 8º, caput, da Lei 14.133/2021). A não ser em situações extraordinárias, devidamente fundamentadas, a indicação de agente público que não satisfaça o comando dos mencionados dispositivos legais pode causar culpa in </a:t>
            </a:r>
            <a:r>
              <a:rPr lang="pt-BR" dirty="0" err="1">
                <a:highlight>
                  <a:srgbClr val="FFFFFF"/>
                </a:highlight>
              </a:rPr>
              <a:t>eligendo</a:t>
            </a:r>
            <a:r>
              <a:rPr lang="pt-BR" dirty="0">
                <a:highlight>
                  <a:srgbClr val="FFFFFF"/>
                </a:highlight>
              </a:rPr>
              <a:t> da autoridade responsável pela designação por eventuais falhas cometidas pelo agente designado (</a:t>
            </a:r>
            <a:r>
              <a:rPr lang="pt-BR" dirty="0" err="1">
                <a:highlight>
                  <a:srgbClr val="FFFFFF"/>
                </a:highlight>
              </a:rPr>
              <a:t>arts</a:t>
            </a:r>
            <a:r>
              <a:rPr lang="pt-BR" dirty="0">
                <a:highlight>
                  <a:srgbClr val="FFFFFF"/>
                </a:highlight>
              </a:rPr>
              <a:t>. 7º, caput, e 11, parágrafo único, da mesma lei). (Acórdão 1917/2024-Plenário | Relator: BENJAMIN ZYMLER). </a:t>
            </a:r>
          </a:p>
          <a:p>
            <a:pPr lvl="0" algn="ctr">
              <a:spcBef>
                <a:spcPts val="1100"/>
              </a:spcBef>
            </a:pPr>
            <a:endParaRPr lang="pt-BR" dirty="0"/>
          </a:p>
        </p:txBody>
      </p:sp>
    </p:spTree>
    <p:extLst>
      <p:ext uri="{BB962C8B-B14F-4D97-AF65-F5344CB8AC3E}">
        <p14:creationId xmlns:p14="http://schemas.microsoft.com/office/powerpoint/2010/main" val="8591982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5EDA32DE-FD3E-B1FF-B4FF-CD88E4F90134}"/>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5D5E26D1-1D39-C8F7-90CE-28A05C9F540B}"/>
              </a:ext>
            </a:extLst>
          </p:cNvPr>
          <p:cNvPicPr preferRelativeResize="0"/>
          <p:nvPr/>
        </p:nvPicPr>
        <p:blipFill>
          <a:blip r:embed="rId3">
            <a:alphaModFix/>
          </a:blip>
          <a:stretch>
            <a:fillRect/>
          </a:stretch>
        </p:blipFill>
        <p:spPr>
          <a:xfrm>
            <a:off x="10" y="0"/>
            <a:ext cx="9143990" cy="5143500"/>
          </a:xfrm>
          <a:prstGeom prst="rect">
            <a:avLst/>
          </a:prstGeom>
          <a:noFill/>
          <a:ln>
            <a:noFill/>
          </a:ln>
        </p:spPr>
      </p:pic>
      <p:sp>
        <p:nvSpPr>
          <p:cNvPr id="61" name="Google Shape;61;p14">
            <a:extLst>
              <a:ext uri="{FF2B5EF4-FFF2-40B4-BE49-F238E27FC236}">
                <a16:creationId xmlns:a16="http://schemas.microsoft.com/office/drawing/2014/main" id="{50D3F4C2-5464-0E5B-19BD-EC5C40AEEEB9}"/>
              </a:ext>
            </a:extLst>
          </p:cNvPr>
          <p:cNvSpPr txBox="1"/>
          <p:nvPr/>
        </p:nvSpPr>
        <p:spPr>
          <a:xfrm>
            <a:off x="394850" y="110836"/>
            <a:ext cx="8354290" cy="1794163"/>
          </a:xfrm>
          <a:prstGeom prst="rect">
            <a:avLst/>
          </a:prstGeom>
          <a:noFill/>
          <a:ln>
            <a:noFill/>
          </a:ln>
        </p:spPr>
        <p:txBody>
          <a:bodyPr spcFirstLastPara="1" wrap="square" lIns="91425" tIns="91425" rIns="91425" bIns="91425" anchor="t" anchorCtr="0">
            <a:noAutofit/>
          </a:bodyPr>
          <a:lstStyle/>
          <a:p>
            <a:pPr lvl="0" algn="ctr">
              <a:spcBef>
                <a:spcPts val="1100"/>
              </a:spcBef>
            </a:pPr>
            <a:endParaRPr lang="pt-BR" b="1" dirty="0">
              <a:solidFill>
                <a:srgbClr val="0070C0"/>
              </a:solidFill>
              <a:highlight>
                <a:srgbClr val="FFFFFF"/>
              </a:highlight>
            </a:endParaRPr>
          </a:p>
          <a:p>
            <a:pPr algn="ctr"/>
            <a:r>
              <a:rPr lang="pt-BR" b="1" dirty="0">
                <a:solidFill>
                  <a:srgbClr val="0070C0"/>
                </a:solidFill>
                <a:highlight>
                  <a:srgbClr val="FFFFFF"/>
                </a:highlight>
              </a:rPr>
              <a:t>ATORES DA CONTRATAÇÃO PÚBLICA</a:t>
            </a:r>
          </a:p>
          <a:p>
            <a:pPr algn="ctr"/>
            <a:endParaRPr lang="pt-BR" b="1" dirty="0">
              <a:solidFill>
                <a:srgbClr val="0070C0"/>
              </a:solidFill>
              <a:highlight>
                <a:srgbClr val="FFFFFF"/>
              </a:highlight>
            </a:endParaRPr>
          </a:p>
          <a:p>
            <a:pPr algn="ctr"/>
            <a:r>
              <a:rPr lang="pt-BR" sz="1500" b="1" dirty="0">
                <a:solidFill>
                  <a:srgbClr val="0070C0"/>
                </a:solidFill>
                <a:highlight>
                  <a:srgbClr val="FFFFFF"/>
                </a:highlight>
              </a:rPr>
              <a:t>O agente de contratação pode ser comissionado, temporário ou terceirizado?</a:t>
            </a:r>
          </a:p>
          <a:p>
            <a:endParaRPr lang="pt-BR" sz="1500" b="1" dirty="0">
              <a:solidFill>
                <a:srgbClr val="0070C0"/>
              </a:solidFill>
              <a:highlight>
                <a:srgbClr val="FFFFFF"/>
              </a:highlight>
            </a:endParaRPr>
          </a:p>
          <a:p>
            <a:pPr algn="just"/>
            <a:r>
              <a:rPr lang="pt-BR" sz="1500" dirty="0">
                <a:highlight>
                  <a:srgbClr val="FFFFFF"/>
                </a:highlight>
              </a:rPr>
              <a:t>O Tribunal de Contas do Estado de Santa Catarina também reforça essa premissa, ao estabelecer que “A função de agente de contratação ou pregoeiro deve ser atribuída a servidor efetivo ou empregado público dos quadros permanentes da Administração Pública, nos termos das regras gerais previstas nos </a:t>
            </a:r>
            <a:r>
              <a:rPr lang="pt-BR" sz="1500" dirty="0" err="1">
                <a:highlight>
                  <a:srgbClr val="FFFFFF"/>
                </a:highlight>
              </a:rPr>
              <a:t>arts</a:t>
            </a:r>
            <a:r>
              <a:rPr lang="pt-BR" sz="1500" dirty="0">
                <a:highlight>
                  <a:srgbClr val="FFFFFF"/>
                </a:highlight>
              </a:rPr>
              <a:t>. 6º, LX, e 8º, caput, da Lei n. 14.133/2021.” (TCE/SC, Prejulgado nº 2440).</a:t>
            </a:r>
          </a:p>
          <a:p>
            <a:pPr algn="just"/>
            <a:endParaRPr lang="pt-BR" sz="1500" dirty="0">
              <a:highlight>
                <a:srgbClr val="FFFFFF"/>
              </a:highlight>
            </a:endParaRPr>
          </a:p>
          <a:p>
            <a:pPr algn="just"/>
            <a:r>
              <a:rPr lang="pt-BR" sz="1500" b="1" dirty="0">
                <a:highlight>
                  <a:srgbClr val="FFFFFF"/>
                </a:highlight>
              </a:rPr>
              <a:t>CONTEXTO MILITAR</a:t>
            </a:r>
            <a:r>
              <a:rPr lang="pt-BR" sz="1500" dirty="0">
                <a:highlight>
                  <a:srgbClr val="FFFFFF"/>
                </a:highlight>
              </a:rPr>
              <a:t>: Não é irregular o exercício da função de agente de contratação ou pregoeiro por militares temporários, desde que devidamente qualificados. A imposição de restrição absoluta do exercício da função a servidores efetivos ou empregados públicos dos quadros permanentes da Administração Pública (</a:t>
            </a:r>
            <a:r>
              <a:rPr lang="pt-BR" sz="1500" dirty="0" err="1">
                <a:highlight>
                  <a:srgbClr val="FFFFFF"/>
                </a:highlight>
              </a:rPr>
              <a:t>arts</a:t>
            </a:r>
            <a:r>
              <a:rPr lang="pt-BR" sz="1500" dirty="0">
                <a:highlight>
                  <a:srgbClr val="FFFFFF"/>
                </a:highlight>
              </a:rPr>
              <a:t>. 6º, inciso LX, e 8º, caput, da Lei 14.133/2021) pode, no contexto militar, ocasionar desfalque operacional indevido nas atividades de licitação e contratação, em detrimento dos princípios da eficiência e da racionalidade administrativa. (Acórdão 183/2026-Plenário | Relator: JHONATAN DE JESUS). </a:t>
            </a:r>
          </a:p>
          <a:p>
            <a:pPr lvl="0" algn="ctr">
              <a:spcBef>
                <a:spcPts val="1100"/>
              </a:spcBef>
            </a:pPr>
            <a:endParaRPr lang="pt-BR" dirty="0"/>
          </a:p>
        </p:txBody>
      </p:sp>
    </p:spTree>
    <p:extLst>
      <p:ext uri="{BB962C8B-B14F-4D97-AF65-F5344CB8AC3E}">
        <p14:creationId xmlns:p14="http://schemas.microsoft.com/office/powerpoint/2010/main" val="20247811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C4646CF7-0F21-FCB9-ACD8-D5066A5AFEF1}"/>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BD6DB268-E2F6-A883-4A60-647D6FFBF7C6}"/>
              </a:ext>
            </a:extLst>
          </p:cNvPr>
          <p:cNvPicPr preferRelativeResize="0"/>
          <p:nvPr/>
        </p:nvPicPr>
        <p:blipFill>
          <a:blip r:embed="rId3">
            <a:alphaModFix/>
          </a:blip>
          <a:stretch>
            <a:fillRect/>
          </a:stretch>
        </p:blipFill>
        <p:spPr>
          <a:xfrm>
            <a:off x="10" y="0"/>
            <a:ext cx="9143990" cy="5143500"/>
          </a:xfrm>
          <a:prstGeom prst="rect">
            <a:avLst/>
          </a:prstGeom>
          <a:noFill/>
          <a:ln>
            <a:noFill/>
          </a:ln>
        </p:spPr>
      </p:pic>
      <p:sp>
        <p:nvSpPr>
          <p:cNvPr id="61" name="Google Shape;61;p14">
            <a:extLst>
              <a:ext uri="{FF2B5EF4-FFF2-40B4-BE49-F238E27FC236}">
                <a16:creationId xmlns:a16="http://schemas.microsoft.com/office/drawing/2014/main" id="{3CFEB4DF-1DFD-D5B9-9A67-FC7024099266}"/>
              </a:ext>
            </a:extLst>
          </p:cNvPr>
          <p:cNvSpPr txBox="1"/>
          <p:nvPr/>
        </p:nvSpPr>
        <p:spPr>
          <a:xfrm>
            <a:off x="394850" y="110836"/>
            <a:ext cx="8354290" cy="1794163"/>
          </a:xfrm>
          <a:prstGeom prst="rect">
            <a:avLst/>
          </a:prstGeom>
          <a:noFill/>
          <a:ln>
            <a:noFill/>
          </a:ln>
        </p:spPr>
        <p:txBody>
          <a:bodyPr spcFirstLastPara="1" wrap="square" lIns="91425" tIns="91425" rIns="91425" bIns="91425" anchor="t" anchorCtr="0">
            <a:noAutofit/>
          </a:bodyPr>
          <a:lstStyle/>
          <a:p>
            <a:pPr lvl="0" algn="ctr">
              <a:spcBef>
                <a:spcPts val="1100"/>
              </a:spcBef>
            </a:pPr>
            <a:endParaRPr lang="pt-BR" b="1" dirty="0">
              <a:solidFill>
                <a:srgbClr val="0070C0"/>
              </a:solidFill>
              <a:highlight>
                <a:srgbClr val="FFFFFF"/>
              </a:highlight>
            </a:endParaRPr>
          </a:p>
          <a:p>
            <a:pPr algn="ctr"/>
            <a:r>
              <a:rPr lang="pt-BR" sz="1600" b="1" dirty="0">
                <a:solidFill>
                  <a:srgbClr val="0070C0"/>
                </a:solidFill>
                <a:highlight>
                  <a:srgbClr val="FFFFFF"/>
                </a:highlight>
              </a:rPr>
              <a:t>ATORES DA CONTRATAÇÃO PÚBLICA</a:t>
            </a:r>
          </a:p>
          <a:p>
            <a:pPr algn="ctr"/>
            <a:endParaRPr lang="pt-BR" sz="1600" b="1" dirty="0">
              <a:solidFill>
                <a:srgbClr val="0070C0"/>
              </a:solidFill>
              <a:highlight>
                <a:srgbClr val="FFFFFF"/>
              </a:highlight>
            </a:endParaRPr>
          </a:p>
          <a:p>
            <a:pPr algn="ctr"/>
            <a:r>
              <a:rPr lang="pt-BR" sz="1600" b="1" dirty="0">
                <a:solidFill>
                  <a:srgbClr val="0070C0"/>
                </a:solidFill>
                <a:highlight>
                  <a:srgbClr val="FFFFFF"/>
                </a:highlight>
              </a:rPr>
              <a:t>Servidores em estágio probatório podem ser agentes licitadores?</a:t>
            </a:r>
          </a:p>
          <a:p>
            <a:pPr algn="ctr"/>
            <a:endParaRPr lang="pt-BR" b="1" dirty="0">
              <a:solidFill>
                <a:srgbClr val="0070C0"/>
              </a:solidFill>
              <a:highlight>
                <a:srgbClr val="FFFFFF"/>
              </a:highlight>
            </a:endParaRPr>
          </a:p>
          <a:p>
            <a:pPr marL="285750" lvl="0" indent="-285750" algn="just">
              <a:buFont typeface="Wingdings" panose="05000000000000000000" pitchFamily="2" charset="2"/>
              <a:buChar char="§"/>
            </a:pPr>
            <a:r>
              <a:rPr lang="pt-BR" dirty="0">
                <a:highlight>
                  <a:srgbClr val="FFFFFF"/>
                </a:highlight>
              </a:rPr>
              <a:t>A legislação não aborda de forma específica. </a:t>
            </a:r>
          </a:p>
          <a:p>
            <a:pPr lvl="0" algn="just"/>
            <a:endParaRPr lang="pt-BR" dirty="0">
              <a:highlight>
                <a:srgbClr val="FFFFFF"/>
              </a:highlight>
            </a:endParaRPr>
          </a:p>
          <a:p>
            <a:pPr marL="285750" lvl="0" indent="-285750" algn="just">
              <a:buFont typeface="Wingdings" panose="05000000000000000000" pitchFamily="2" charset="2"/>
              <a:buChar char="§"/>
            </a:pPr>
            <a:r>
              <a:rPr lang="pt-BR" dirty="0">
                <a:highlight>
                  <a:srgbClr val="FFFFFF"/>
                </a:highlight>
              </a:rPr>
              <a:t>Juridicamente, o servidor em estágio probatório </a:t>
            </a:r>
            <a:r>
              <a:rPr lang="pt-BR" b="1" dirty="0">
                <a:highlight>
                  <a:srgbClr val="FFFFFF"/>
                </a:highlight>
              </a:rPr>
              <a:t>já é considerado um servidor efetivo</a:t>
            </a:r>
            <a:r>
              <a:rPr lang="pt-BR" dirty="0">
                <a:highlight>
                  <a:srgbClr val="FFFFFF"/>
                </a:highlight>
              </a:rPr>
              <a:t>, pois ocupa um cargo dessa natureza. O estágio probatório é uma condição para a aquisição da </a:t>
            </a:r>
            <a:r>
              <a:rPr lang="pt-BR" i="1" dirty="0">
                <a:highlight>
                  <a:srgbClr val="FFFFFF"/>
                </a:highlight>
              </a:rPr>
              <a:t>estabilidade</a:t>
            </a:r>
            <a:r>
              <a:rPr lang="pt-BR" dirty="0">
                <a:highlight>
                  <a:srgbClr val="FFFFFF"/>
                </a:highlight>
              </a:rPr>
              <a:t> no serviço público, e não para a aquisição da </a:t>
            </a:r>
            <a:r>
              <a:rPr lang="pt-BR" i="1" dirty="0">
                <a:highlight>
                  <a:srgbClr val="FFFFFF"/>
                </a:highlight>
              </a:rPr>
              <a:t>efetividade</a:t>
            </a:r>
            <a:r>
              <a:rPr lang="pt-BR" dirty="0">
                <a:highlight>
                  <a:srgbClr val="FFFFFF"/>
                </a:highlight>
              </a:rPr>
              <a:t> no cargo. A efetividade é conferida com a nomeação para um cargo de provimento efetivo. Ou seja, </a:t>
            </a:r>
            <a:r>
              <a:rPr lang="pt-BR" b="1" i="1" dirty="0">
                <a:highlight>
                  <a:srgbClr val="FFFFFF"/>
                </a:highlight>
              </a:rPr>
              <a:t>do ponto de vista estritamente legal</a:t>
            </a:r>
            <a:r>
              <a:rPr lang="pt-BR" dirty="0">
                <a:highlight>
                  <a:srgbClr val="FFFFFF"/>
                </a:highlight>
              </a:rPr>
              <a:t>, não há vedação expressa para que um servidor efetivo em estágio probatório seja designado agente de contratação ou pregoeiro, pois ele preenche o requisito de ser "servidor efetivo" integrante dos "quadros permanentes".</a:t>
            </a:r>
            <a:endParaRPr lang="pt-BR" dirty="0"/>
          </a:p>
        </p:txBody>
      </p:sp>
    </p:spTree>
    <p:extLst>
      <p:ext uri="{BB962C8B-B14F-4D97-AF65-F5344CB8AC3E}">
        <p14:creationId xmlns:p14="http://schemas.microsoft.com/office/powerpoint/2010/main" val="17088659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5C2A431D-1AE2-25D2-DD5B-80FC9729120B}"/>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5787DC68-736D-5A4A-F64A-A976B182D5F5}"/>
              </a:ext>
            </a:extLst>
          </p:cNvPr>
          <p:cNvPicPr preferRelativeResize="0"/>
          <p:nvPr/>
        </p:nvPicPr>
        <p:blipFill>
          <a:blip r:embed="rId3">
            <a:alphaModFix/>
          </a:blip>
          <a:stretch>
            <a:fillRect/>
          </a:stretch>
        </p:blipFill>
        <p:spPr>
          <a:xfrm>
            <a:off x="10" y="0"/>
            <a:ext cx="9143990" cy="5143500"/>
          </a:xfrm>
          <a:prstGeom prst="rect">
            <a:avLst/>
          </a:prstGeom>
          <a:noFill/>
          <a:ln>
            <a:noFill/>
          </a:ln>
        </p:spPr>
      </p:pic>
      <p:sp>
        <p:nvSpPr>
          <p:cNvPr id="61" name="Google Shape;61;p14">
            <a:extLst>
              <a:ext uri="{FF2B5EF4-FFF2-40B4-BE49-F238E27FC236}">
                <a16:creationId xmlns:a16="http://schemas.microsoft.com/office/drawing/2014/main" id="{C8D89568-7394-EE7F-B697-CE732FB48FB0}"/>
              </a:ext>
            </a:extLst>
          </p:cNvPr>
          <p:cNvSpPr txBox="1"/>
          <p:nvPr/>
        </p:nvSpPr>
        <p:spPr>
          <a:xfrm>
            <a:off x="394850" y="110836"/>
            <a:ext cx="8354290" cy="1794163"/>
          </a:xfrm>
          <a:prstGeom prst="rect">
            <a:avLst/>
          </a:prstGeom>
          <a:noFill/>
          <a:ln>
            <a:noFill/>
          </a:ln>
        </p:spPr>
        <p:txBody>
          <a:bodyPr spcFirstLastPara="1" wrap="square" lIns="91425" tIns="91425" rIns="91425" bIns="91425" anchor="t" anchorCtr="0">
            <a:noAutofit/>
          </a:bodyPr>
          <a:lstStyle/>
          <a:p>
            <a:pPr lvl="0" algn="ctr">
              <a:spcBef>
                <a:spcPts val="1100"/>
              </a:spcBef>
            </a:pPr>
            <a:r>
              <a:rPr lang="pt-BR" sz="1600" b="1" dirty="0">
                <a:solidFill>
                  <a:srgbClr val="0070C0"/>
                </a:solidFill>
                <a:highlight>
                  <a:srgbClr val="FFFFFF"/>
                </a:highlight>
              </a:rPr>
              <a:t>ATORES DA CONTRATAÇÃO PÚBLICA</a:t>
            </a:r>
          </a:p>
          <a:p>
            <a:pPr lvl="0" algn="ctr">
              <a:spcBef>
                <a:spcPts val="1100"/>
              </a:spcBef>
            </a:pPr>
            <a:endParaRPr lang="pt-BR" b="1" dirty="0">
              <a:solidFill>
                <a:srgbClr val="0070C0"/>
              </a:solidFill>
              <a:highlight>
                <a:srgbClr val="FFFFFF"/>
              </a:highlight>
            </a:endParaRPr>
          </a:p>
          <a:p>
            <a:pPr algn="ctr"/>
            <a:r>
              <a:rPr lang="pt-BR" b="1" dirty="0">
                <a:solidFill>
                  <a:srgbClr val="0070C0"/>
                </a:solidFill>
              </a:rPr>
              <a:t>Servidores em estágio probatório podem ser agentes licitadores?</a:t>
            </a:r>
          </a:p>
          <a:p>
            <a:pPr algn="ctr"/>
            <a:endParaRPr lang="pt-BR" b="1" dirty="0">
              <a:solidFill>
                <a:srgbClr val="0070C0"/>
              </a:solidFill>
            </a:endParaRPr>
          </a:p>
          <a:p>
            <a:pPr marL="285750" lvl="0" indent="-285750" algn="just">
              <a:buFont typeface="Wingdings" panose="05000000000000000000" pitchFamily="2" charset="2"/>
              <a:buChar char="§"/>
            </a:pPr>
            <a:r>
              <a:rPr lang="pt-BR" b="1" dirty="0"/>
              <a:t>Sob a ótica da finalidade da norma e da gestão de riscos</a:t>
            </a:r>
            <a:r>
              <a:rPr lang="pt-BR" dirty="0"/>
              <a:t>, a designação é desaconselhável pois a ausência de estabilidade torna o servidor potencialmente mais suscetível a pressões externas, o que contraria o espírito da lei de proteger a imparcialidade e a autonomia do agente.</a:t>
            </a:r>
          </a:p>
          <a:p>
            <a:pPr marL="285750" lvl="0" indent="-285750" algn="just">
              <a:buFont typeface="Wingdings" panose="05000000000000000000" pitchFamily="2" charset="2"/>
              <a:buChar char="§"/>
            </a:pPr>
            <a:endParaRPr lang="pt-BR" dirty="0"/>
          </a:p>
          <a:p>
            <a:pPr marL="285750" lvl="0" indent="-285750" algn="just">
              <a:buFont typeface="Wingdings" panose="05000000000000000000" pitchFamily="2" charset="2"/>
              <a:buChar char="§"/>
            </a:pPr>
            <a:r>
              <a:rPr lang="pt-BR" b="1" dirty="0"/>
              <a:t>Recomendação:</a:t>
            </a:r>
            <a:r>
              <a:rPr lang="pt-BR" dirty="0"/>
              <a:t> A autoridade competente deve, preferencialmente, designar para tais funções servidores que já tenham adquirido a estabilidade. Caso seja imprescindível a nomeação de um servidor em estágio probatório — por exemplo, por falta de pessoal qualificado e estável —, é fundamental que tal decisão seja </a:t>
            </a:r>
            <a:r>
              <a:rPr lang="pt-BR" b="1" dirty="0"/>
              <a:t>formalmente motivada</a:t>
            </a:r>
            <a:r>
              <a:rPr lang="pt-BR" dirty="0"/>
              <a:t>, demonstrando-se a necessidade da medida e as qualificações técnicas do servidor escolhido, a fim de mitigar os riscos e justificar a escolha perante os órgãos de controle, alinhando-se ao entendimento de que exceções devem ser devidamente fundamentadas (Acórdão nº 1917/2024 - Plenário).</a:t>
            </a:r>
          </a:p>
          <a:p>
            <a:pPr lvl="0"/>
            <a:endParaRPr lang="pt-BR" dirty="0"/>
          </a:p>
          <a:p>
            <a:pPr lvl="0" algn="ctr">
              <a:spcBef>
                <a:spcPts val="1100"/>
              </a:spcBef>
            </a:pPr>
            <a:endParaRPr lang="pt-BR" dirty="0"/>
          </a:p>
        </p:txBody>
      </p:sp>
    </p:spTree>
    <p:extLst>
      <p:ext uri="{BB962C8B-B14F-4D97-AF65-F5344CB8AC3E}">
        <p14:creationId xmlns:p14="http://schemas.microsoft.com/office/powerpoint/2010/main" val="15114544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7B7AE27D-6675-3B0D-6EBD-C75FE61974A0}"/>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F91D3FBB-D898-EAD7-71D5-EE0EDA8FA423}"/>
              </a:ext>
            </a:extLst>
          </p:cNvPr>
          <p:cNvPicPr preferRelativeResize="0"/>
          <p:nvPr/>
        </p:nvPicPr>
        <p:blipFill>
          <a:blip r:embed="rId3">
            <a:alphaModFix/>
          </a:blip>
          <a:stretch>
            <a:fillRect/>
          </a:stretch>
        </p:blipFill>
        <p:spPr>
          <a:xfrm>
            <a:off x="10" y="0"/>
            <a:ext cx="9143990" cy="5143500"/>
          </a:xfrm>
          <a:prstGeom prst="rect">
            <a:avLst/>
          </a:prstGeom>
          <a:noFill/>
          <a:ln>
            <a:noFill/>
          </a:ln>
        </p:spPr>
      </p:pic>
      <p:sp>
        <p:nvSpPr>
          <p:cNvPr id="61" name="Google Shape;61;p14">
            <a:extLst>
              <a:ext uri="{FF2B5EF4-FFF2-40B4-BE49-F238E27FC236}">
                <a16:creationId xmlns:a16="http://schemas.microsoft.com/office/drawing/2014/main" id="{2DCCC1F0-84DF-1E0C-3337-97EDEC151FF6}"/>
              </a:ext>
            </a:extLst>
          </p:cNvPr>
          <p:cNvSpPr txBox="1"/>
          <p:nvPr/>
        </p:nvSpPr>
        <p:spPr>
          <a:xfrm>
            <a:off x="394850" y="110836"/>
            <a:ext cx="8354290" cy="1794163"/>
          </a:xfrm>
          <a:prstGeom prst="rect">
            <a:avLst/>
          </a:prstGeom>
          <a:noFill/>
          <a:ln>
            <a:noFill/>
          </a:ln>
        </p:spPr>
        <p:txBody>
          <a:bodyPr spcFirstLastPara="1" wrap="square" lIns="91425" tIns="91425" rIns="91425" bIns="91425" anchor="t" anchorCtr="0">
            <a:noAutofit/>
          </a:bodyPr>
          <a:lstStyle/>
          <a:p>
            <a:pPr lvl="0" algn="ctr">
              <a:spcBef>
                <a:spcPts val="1100"/>
              </a:spcBef>
            </a:pPr>
            <a:r>
              <a:rPr lang="pt-BR" sz="1600" b="1" dirty="0">
                <a:solidFill>
                  <a:srgbClr val="0070C0"/>
                </a:solidFill>
                <a:highlight>
                  <a:srgbClr val="FFFFFF"/>
                </a:highlight>
              </a:rPr>
              <a:t>ATORES DA CONTRATAÇÃO PÚBLICA</a:t>
            </a:r>
          </a:p>
          <a:p>
            <a:pPr algn="ctr"/>
            <a:endParaRPr lang="pt-BR" sz="1600" b="1" dirty="0">
              <a:solidFill>
                <a:srgbClr val="0070C0"/>
              </a:solidFill>
              <a:highlight>
                <a:srgbClr val="FFFFFF"/>
              </a:highlight>
            </a:endParaRPr>
          </a:p>
          <a:p>
            <a:pPr algn="ctr"/>
            <a:r>
              <a:rPr lang="pt-BR" sz="1600" b="1" dirty="0">
                <a:solidFill>
                  <a:srgbClr val="0070C0"/>
                </a:solidFill>
                <a:highlight>
                  <a:srgbClr val="FFFFFF"/>
                </a:highlight>
              </a:rPr>
              <a:t>Relações de Parentesco</a:t>
            </a:r>
            <a:br>
              <a:rPr lang="pt-BR" sz="1600" dirty="0">
                <a:highlight>
                  <a:srgbClr val="FFFFFF"/>
                </a:highlight>
              </a:rPr>
            </a:br>
            <a:endParaRPr lang="pt-BR" sz="1600" dirty="0">
              <a:highlight>
                <a:srgbClr val="FFFFFF"/>
              </a:highlight>
            </a:endParaRPr>
          </a:p>
          <a:p>
            <a:r>
              <a:rPr lang="pt-BR" sz="1600" b="1" dirty="0">
                <a:highlight>
                  <a:srgbClr val="FFFFFF"/>
                </a:highlight>
              </a:rPr>
              <a:t>Diretriz legal expressa</a:t>
            </a:r>
          </a:p>
          <a:p>
            <a:endParaRPr lang="pt-BR" sz="1600" b="1" dirty="0">
              <a:highlight>
                <a:srgbClr val="FFFFFF"/>
              </a:highlight>
            </a:endParaRPr>
          </a:p>
          <a:p>
            <a:r>
              <a:rPr lang="pt-BR" sz="1600" b="1" dirty="0">
                <a:highlight>
                  <a:srgbClr val="FFFFFF"/>
                </a:highlight>
              </a:rPr>
              <a:t>Lei nº 14.133/2021</a:t>
            </a:r>
          </a:p>
          <a:p>
            <a:endParaRPr lang="pt-BR" sz="1600" dirty="0">
              <a:highlight>
                <a:srgbClr val="FFFFFF"/>
              </a:highlight>
            </a:endParaRPr>
          </a:p>
          <a:p>
            <a:pPr marL="360363"/>
            <a:r>
              <a:rPr lang="pt-BR" sz="1600" i="1" dirty="0">
                <a:highlight>
                  <a:srgbClr val="FFFFFF"/>
                </a:highlight>
              </a:rPr>
              <a:t>Art. 7º Caberá à autoridade máxima do órgão ou da entidade, ou a quem as normas de organização administrativa indicarem, promover gestão por competências e designar agentes públicos para o desempenho das funções essenciais à execução desta Lei que preencham os seguintes requisitos:</a:t>
            </a:r>
          </a:p>
          <a:p>
            <a:pPr marL="360363"/>
            <a:r>
              <a:rPr lang="pt-BR" sz="1600" i="1" dirty="0">
                <a:highlight>
                  <a:srgbClr val="FFFFFF"/>
                </a:highlight>
              </a:rPr>
              <a:t>(...)</a:t>
            </a:r>
          </a:p>
          <a:p>
            <a:pPr marL="360363"/>
            <a:r>
              <a:rPr lang="pt-BR" sz="1600" i="1" u="sng" dirty="0">
                <a:highlight>
                  <a:srgbClr val="FFFFFF"/>
                </a:highlight>
              </a:rPr>
              <a:t>III - não sejam cônjuge ou companheiro de licitantes ou contratados habituais da Administração nem tenham com eles vínculo de parentesco, colateral ou por afinidade, até o terceiro grau, ou de natureza técnica, comercial, econômica, financeira, trabalhista e civil</a:t>
            </a:r>
            <a:r>
              <a:rPr lang="pt-BR" sz="1600" i="1" dirty="0">
                <a:highlight>
                  <a:srgbClr val="FFFFFF"/>
                </a:highlight>
              </a:rPr>
              <a:t>.</a:t>
            </a:r>
          </a:p>
          <a:p>
            <a:pPr lvl="0"/>
            <a:endParaRPr lang="pt-BR" dirty="0"/>
          </a:p>
          <a:p>
            <a:pPr lvl="0" algn="ctr">
              <a:spcBef>
                <a:spcPts val="1100"/>
              </a:spcBef>
            </a:pPr>
            <a:endParaRPr lang="pt-BR" dirty="0"/>
          </a:p>
        </p:txBody>
      </p:sp>
    </p:spTree>
    <p:extLst>
      <p:ext uri="{BB962C8B-B14F-4D97-AF65-F5344CB8AC3E}">
        <p14:creationId xmlns:p14="http://schemas.microsoft.com/office/powerpoint/2010/main" val="29841352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AE4AD392-3FDF-070D-073B-B13B7CC9A50E}"/>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2DF4C2F4-F0E4-F456-5421-2727EF17E611}"/>
              </a:ext>
            </a:extLst>
          </p:cNvPr>
          <p:cNvPicPr preferRelativeResize="0"/>
          <p:nvPr/>
        </p:nvPicPr>
        <p:blipFill>
          <a:blip r:embed="rId3">
            <a:alphaModFix/>
          </a:blip>
          <a:stretch>
            <a:fillRect/>
          </a:stretch>
        </p:blipFill>
        <p:spPr>
          <a:xfrm>
            <a:off x="10" y="0"/>
            <a:ext cx="9143990" cy="5143500"/>
          </a:xfrm>
          <a:prstGeom prst="rect">
            <a:avLst/>
          </a:prstGeom>
          <a:noFill/>
          <a:ln>
            <a:noFill/>
          </a:ln>
        </p:spPr>
      </p:pic>
      <p:sp>
        <p:nvSpPr>
          <p:cNvPr id="61" name="Google Shape;61;p14">
            <a:extLst>
              <a:ext uri="{FF2B5EF4-FFF2-40B4-BE49-F238E27FC236}">
                <a16:creationId xmlns:a16="http://schemas.microsoft.com/office/drawing/2014/main" id="{062CA174-2CFE-3DF2-C9AD-8AB3D227B7E1}"/>
              </a:ext>
            </a:extLst>
          </p:cNvPr>
          <p:cNvSpPr txBox="1"/>
          <p:nvPr/>
        </p:nvSpPr>
        <p:spPr>
          <a:xfrm>
            <a:off x="394850" y="110836"/>
            <a:ext cx="8354290" cy="1794163"/>
          </a:xfrm>
          <a:prstGeom prst="rect">
            <a:avLst/>
          </a:prstGeom>
          <a:noFill/>
          <a:ln>
            <a:noFill/>
          </a:ln>
        </p:spPr>
        <p:txBody>
          <a:bodyPr spcFirstLastPara="1" wrap="square" lIns="91425" tIns="91425" rIns="91425" bIns="91425" anchor="t" anchorCtr="0">
            <a:noAutofit/>
          </a:bodyPr>
          <a:lstStyle/>
          <a:p>
            <a:pPr lvl="0" algn="ctr">
              <a:spcBef>
                <a:spcPts val="1100"/>
              </a:spcBef>
            </a:pPr>
            <a:r>
              <a:rPr lang="pt-BR" sz="1500" b="1" dirty="0">
                <a:solidFill>
                  <a:srgbClr val="0070C0"/>
                </a:solidFill>
                <a:highlight>
                  <a:srgbClr val="FFFFFF"/>
                </a:highlight>
              </a:rPr>
              <a:t>ATORES DA CONTRATAÇÃO PÚBLICA</a:t>
            </a:r>
          </a:p>
          <a:p>
            <a:pPr lvl="0" algn="ctr">
              <a:spcBef>
                <a:spcPts val="1100"/>
              </a:spcBef>
            </a:pPr>
            <a:endParaRPr lang="pt-BR" sz="1500" b="1" dirty="0">
              <a:solidFill>
                <a:srgbClr val="0070C0"/>
              </a:solidFill>
              <a:highlight>
                <a:srgbClr val="FFFFFF"/>
              </a:highlight>
            </a:endParaRPr>
          </a:p>
          <a:p>
            <a:pPr algn="ctr"/>
            <a:r>
              <a:rPr lang="pt-BR" sz="1500" b="1" dirty="0">
                <a:solidFill>
                  <a:srgbClr val="0070C0"/>
                </a:solidFill>
                <a:highlight>
                  <a:srgbClr val="FFFFFF"/>
                </a:highlight>
              </a:rPr>
              <a:t>Relações de Parentesco</a:t>
            </a:r>
            <a:br>
              <a:rPr lang="pt-BR" sz="1500" dirty="0">
                <a:highlight>
                  <a:srgbClr val="FFFFFF"/>
                </a:highlight>
              </a:rPr>
            </a:br>
            <a:endParaRPr lang="pt-BR" sz="1500" dirty="0">
              <a:highlight>
                <a:srgbClr val="FFFFFF"/>
              </a:highlight>
            </a:endParaRPr>
          </a:p>
          <a:p>
            <a:r>
              <a:rPr lang="pt-BR" sz="1500" dirty="0">
                <a:highlight>
                  <a:srgbClr val="FFFFFF"/>
                </a:highlight>
              </a:rPr>
              <a:t>Diretriz legal expressa</a:t>
            </a:r>
          </a:p>
          <a:p>
            <a:endParaRPr lang="pt-BR" sz="1500" dirty="0">
              <a:highlight>
                <a:srgbClr val="FFFFFF"/>
              </a:highlight>
            </a:endParaRPr>
          </a:p>
          <a:p>
            <a:r>
              <a:rPr lang="pt-BR" sz="1500" dirty="0">
                <a:highlight>
                  <a:srgbClr val="FFFFFF"/>
                </a:highlight>
              </a:rPr>
              <a:t>Art. 10 do Decreto 11.246/2022</a:t>
            </a:r>
          </a:p>
          <a:p>
            <a:endParaRPr lang="pt-BR" sz="1500" dirty="0">
              <a:highlight>
                <a:srgbClr val="FFFFFF"/>
              </a:highlight>
            </a:endParaRPr>
          </a:p>
          <a:p>
            <a:pPr algn="just"/>
            <a:r>
              <a:rPr lang="pt-BR" sz="1500" dirty="0">
                <a:highlight>
                  <a:srgbClr val="FFFFFF"/>
                </a:highlight>
              </a:rPr>
              <a:t>Consideram-se contratados habituais as pessoas físicas e jurídicas cujo histórico recorrente de contratação com o órgão ou com a entidade evidencie significativa probabilidade de novas contratações.</a:t>
            </a:r>
          </a:p>
          <a:p>
            <a:pPr algn="just"/>
            <a:endParaRPr lang="pt-BR" sz="1500" dirty="0">
              <a:highlight>
                <a:srgbClr val="FFFFFF"/>
              </a:highlight>
            </a:endParaRPr>
          </a:p>
          <a:p>
            <a:pPr algn="just"/>
            <a:r>
              <a:rPr lang="pt-BR" sz="1500" dirty="0">
                <a:highlight>
                  <a:srgbClr val="FFFFFF"/>
                </a:highlight>
              </a:rPr>
              <a:t>A vedação relativa a relação com contratados habituais incide sobre o agente público que atue em processo de contratação cujo objeto seja do mesmo ramo de atividade em que atue o licitante ou o contratado habitual com o qual haja o relacionamento.</a:t>
            </a:r>
          </a:p>
        </p:txBody>
      </p:sp>
    </p:spTree>
    <p:extLst>
      <p:ext uri="{BB962C8B-B14F-4D97-AF65-F5344CB8AC3E}">
        <p14:creationId xmlns:p14="http://schemas.microsoft.com/office/powerpoint/2010/main" val="15813579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CD239DC6-5A71-FFCA-614F-F7233DF6F53B}"/>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0255707A-DF09-1C71-9770-84B7BCF03C56}"/>
              </a:ext>
            </a:extLst>
          </p:cNvPr>
          <p:cNvPicPr preferRelativeResize="0"/>
          <p:nvPr/>
        </p:nvPicPr>
        <p:blipFill>
          <a:blip r:embed="rId3">
            <a:alphaModFix/>
          </a:blip>
          <a:stretch>
            <a:fillRect/>
          </a:stretch>
        </p:blipFill>
        <p:spPr>
          <a:xfrm>
            <a:off x="10" y="0"/>
            <a:ext cx="9143990" cy="5143500"/>
          </a:xfrm>
          <a:prstGeom prst="rect">
            <a:avLst/>
          </a:prstGeom>
          <a:noFill/>
          <a:ln>
            <a:noFill/>
          </a:ln>
        </p:spPr>
      </p:pic>
      <p:sp>
        <p:nvSpPr>
          <p:cNvPr id="61" name="Google Shape;61;p14">
            <a:extLst>
              <a:ext uri="{FF2B5EF4-FFF2-40B4-BE49-F238E27FC236}">
                <a16:creationId xmlns:a16="http://schemas.microsoft.com/office/drawing/2014/main" id="{FEC4EF78-D189-56C1-F64C-F84ECD9E62C7}"/>
              </a:ext>
            </a:extLst>
          </p:cNvPr>
          <p:cNvSpPr txBox="1"/>
          <p:nvPr/>
        </p:nvSpPr>
        <p:spPr>
          <a:xfrm>
            <a:off x="394850" y="110836"/>
            <a:ext cx="8354290" cy="1794163"/>
          </a:xfrm>
          <a:prstGeom prst="rect">
            <a:avLst/>
          </a:prstGeom>
          <a:noFill/>
          <a:ln>
            <a:noFill/>
          </a:ln>
        </p:spPr>
        <p:txBody>
          <a:bodyPr spcFirstLastPara="1" wrap="square" lIns="91425" tIns="91425" rIns="91425" bIns="91425" anchor="t" anchorCtr="0">
            <a:noAutofit/>
          </a:bodyPr>
          <a:lstStyle/>
          <a:p>
            <a:pPr lvl="0" algn="ctr">
              <a:spcBef>
                <a:spcPts val="1100"/>
              </a:spcBef>
            </a:pPr>
            <a:r>
              <a:rPr lang="pt-BR" b="1" dirty="0">
                <a:solidFill>
                  <a:srgbClr val="0070C0"/>
                </a:solidFill>
                <a:highlight>
                  <a:srgbClr val="FFFFFF"/>
                </a:highlight>
              </a:rPr>
              <a:t>ATORES DA CONTRATAÇÃO PÚBLICA</a:t>
            </a:r>
          </a:p>
          <a:p>
            <a:pPr lvl="0" algn="ctr">
              <a:spcBef>
                <a:spcPts val="1100"/>
              </a:spcBef>
            </a:pPr>
            <a:endParaRPr lang="pt-BR" b="1" dirty="0">
              <a:solidFill>
                <a:srgbClr val="0070C0"/>
              </a:solidFill>
              <a:highlight>
                <a:srgbClr val="FFFFFF"/>
              </a:highlight>
            </a:endParaRPr>
          </a:p>
          <a:p>
            <a:pPr algn="ctr"/>
            <a:r>
              <a:rPr lang="pt-BR" b="1" dirty="0">
                <a:solidFill>
                  <a:srgbClr val="0070C0"/>
                </a:solidFill>
                <a:highlight>
                  <a:srgbClr val="FFFFFF"/>
                </a:highlight>
              </a:rPr>
              <a:t>Relações de Parentesco</a:t>
            </a:r>
            <a:br>
              <a:rPr lang="pt-BR" dirty="0">
                <a:highlight>
                  <a:srgbClr val="FFFFFF"/>
                </a:highlight>
              </a:rPr>
            </a:br>
            <a:endParaRPr lang="pt-BR" dirty="0">
              <a:highlight>
                <a:srgbClr val="FFFFFF"/>
              </a:highlight>
            </a:endParaRPr>
          </a:p>
          <a:p>
            <a:r>
              <a:rPr lang="pt-BR" dirty="0">
                <a:highlight>
                  <a:srgbClr val="FFFFFF"/>
                </a:highlight>
              </a:rPr>
              <a:t>Orientação TCU</a:t>
            </a:r>
          </a:p>
          <a:p>
            <a:pPr algn="just"/>
            <a:r>
              <a:rPr lang="pt-BR" i="1" dirty="0">
                <a:highlight>
                  <a:srgbClr val="FFFFFF"/>
                </a:highlight>
              </a:rPr>
              <a:t>“A promoção da integridade nas contratações públicas envolve: (...) </a:t>
            </a:r>
          </a:p>
          <a:p>
            <a:pPr algn="just"/>
            <a:r>
              <a:rPr lang="pt-BR" i="1" dirty="0">
                <a:highlight>
                  <a:srgbClr val="FFFFFF"/>
                </a:highlight>
              </a:rPr>
              <a:t>b) identificar e gerenciar conflito de interesses. Os profissionais envolvidos no </a:t>
            </a:r>
            <a:r>
              <a:rPr lang="pt-BR" i="1" dirty="0" err="1">
                <a:highlight>
                  <a:srgbClr val="FFFFFF"/>
                </a:highlight>
              </a:rPr>
              <a:t>metaprocesso</a:t>
            </a:r>
            <a:r>
              <a:rPr lang="pt-BR" i="1" dirty="0">
                <a:highlight>
                  <a:srgbClr val="FFFFFF"/>
                </a:highlight>
              </a:rPr>
              <a:t> de contratação devem não apenas ser imparciais em suas decisões, mas também parecer ser, promovendo a confiança das partes interessadas nas licitações e contratações públicas. Para isso, as organizações devem gerir o risco de decisões tendenciosas ou parciais, adotando os controles adequados. </a:t>
            </a:r>
            <a:r>
              <a:rPr lang="pt-BR" b="1" i="1" dirty="0">
                <a:highlight>
                  <a:srgbClr val="FFFFFF"/>
                </a:highlight>
              </a:rPr>
              <a:t>A Lei 14.133/2021 destacou essa responsabilidade para a alta administração e proibiu diretamente algumas situações que configuram esse conflito no âmbito das contratações</a:t>
            </a:r>
            <a:r>
              <a:rPr lang="pt-BR" i="1" dirty="0">
                <a:highlight>
                  <a:srgbClr val="FFFFFF"/>
                </a:highlight>
              </a:rPr>
              <a:t>. </a:t>
            </a:r>
            <a:r>
              <a:rPr lang="pt-BR" b="1" i="1" dirty="0">
                <a:highlight>
                  <a:srgbClr val="FFFFFF"/>
                </a:highlight>
              </a:rPr>
              <a:t>Os controles internos para identificar e gerenciar conflito de interesses podem incluir regras sobre</a:t>
            </a:r>
            <a:r>
              <a:rPr lang="pt-BR" i="1" dirty="0">
                <a:highlight>
                  <a:srgbClr val="FFFFFF"/>
                </a:highlight>
              </a:rPr>
              <a:t>: recebimento de presentes, almoços e viagens, mesmo que a título de trabalho; entretenimentos (p. ex., ingressos a shows); favores de fornecedores (p. ex., empréstimos); uso de informações privilegiadas; </a:t>
            </a:r>
            <a:r>
              <a:rPr lang="pt-BR" b="1" i="1" dirty="0">
                <a:highlight>
                  <a:srgbClr val="FFFFFF"/>
                </a:highlight>
              </a:rPr>
              <a:t>nepotismo</a:t>
            </a:r>
            <a:r>
              <a:rPr lang="pt-BR" i="1" dirty="0">
                <a:highlight>
                  <a:srgbClr val="FFFFFF"/>
                </a:highlight>
              </a:rPr>
              <a:t>; e exercício de atividades profissionais e privadas incompatíveis com as atribuições do cargo ou emprego (durante e após a ocupação, por determinado período)” </a:t>
            </a:r>
            <a:r>
              <a:rPr lang="pt-BR" b="1" i="1" dirty="0">
                <a:highlight>
                  <a:srgbClr val="FFFFFF"/>
                </a:highlight>
              </a:rPr>
              <a:t>(Licitações e Contratos: Orientações e Jurisprudência do TCU, 2.1. Promoção da integridade nas contratações)</a:t>
            </a:r>
            <a:endParaRPr lang="pt-BR" i="1" dirty="0">
              <a:highlight>
                <a:srgbClr val="FFFFFF"/>
              </a:highlight>
            </a:endParaRPr>
          </a:p>
          <a:p>
            <a:pPr lvl="0" algn="ctr">
              <a:spcBef>
                <a:spcPts val="1100"/>
              </a:spcBef>
            </a:pPr>
            <a:endParaRPr lang="pt-BR" sz="1500" dirty="0">
              <a:highlight>
                <a:srgbClr val="FFFFFF"/>
              </a:highlight>
            </a:endParaRPr>
          </a:p>
        </p:txBody>
      </p:sp>
    </p:spTree>
    <p:extLst>
      <p:ext uri="{BB962C8B-B14F-4D97-AF65-F5344CB8AC3E}">
        <p14:creationId xmlns:p14="http://schemas.microsoft.com/office/powerpoint/2010/main" val="18608974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A03BD556-94FC-1056-E446-C026AF6ABC46}"/>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518A745F-D692-F7F0-15EE-85E63D657BBA}"/>
              </a:ext>
            </a:extLst>
          </p:cNvPr>
          <p:cNvPicPr preferRelativeResize="0"/>
          <p:nvPr/>
        </p:nvPicPr>
        <p:blipFill>
          <a:blip r:embed="rId3">
            <a:alphaModFix/>
          </a:blip>
          <a:stretch>
            <a:fillRect/>
          </a:stretch>
        </p:blipFill>
        <p:spPr>
          <a:xfrm>
            <a:off x="10" y="0"/>
            <a:ext cx="9143990" cy="5143500"/>
          </a:xfrm>
          <a:prstGeom prst="rect">
            <a:avLst/>
          </a:prstGeom>
          <a:noFill/>
          <a:ln>
            <a:noFill/>
          </a:ln>
        </p:spPr>
      </p:pic>
      <p:sp>
        <p:nvSpPr>
          <p:cNvPr id="61" name="Google Shape;61;p14">
            <a:extLst>
              <a:ext uri="{FF2B5EF4-FFF2-40B4-BE49-F238E27FC236}">
                <a16:creationId xmlns:a16="http://schemas.microsoft.com/office/drawing/2014/main" id="{44D587E1-292C-BC10-D439-AFCF9337B0A7}"/>
              </a:ext>
            </a:extLst>
          </p:cNvPr>
          <p:cNvSpPr txBox="1"/>
          <p:nvPr/>
        </p:nvSpPr>
        <p:spPr>
          <a:xfrm>
            <a:off x="394850" y="110836"/>
            <a:ext cx="8354290" cy="1794163"/>
          </a:xfrm>
          <a:prstGeom prst="rect">
            <a:avLst/>
          </a:prstGeom>
          <a:noFill/>
          <a:ln>
            <a:noFill/>
          </a:ln>
        </p:spPr>
        <p:txBody>
          <a:bodyPr spcFirstLastPara="1" wrap="square" lIns="91425" tIns="91425" rIns="91425" bIns="91425" anchor="t" anchorCtr="0">
            <a:noAutofit/>
          </a:bodyPr>
          <a:lstStyle/>
          <a:p>
            <a:pPr lvl="0" algn="ctr">
              <a:spcBef>
                <a:spcPts val="1100"/>
              </a:spcBef>
            </a:pPr>
            <a:r>
              <a:rPr lang="pt-BR" b="1" dirty="0">
                <a:solidFill>
                  <a:srgbClr val="0070C0"/>
                </a:solidFill>
                <a:highlight>
                  <a:srgbClr val="FFFFFF"/>
                </a:highlight>
              </a:rPr>
              <a:t>ATORES DA CONTRATAÇÃO PÚBLICA</a:t>
            </a:r>
          </a:p>
          <a:p>
            <a:pPr lvl="0" algn="ctr">
              <a:spcBef>
                <a:spcPts val="1100"/>
              </a:spcBef>
            </a:pPr>
            <a:endParaRPr lang="pt-BR" b="1" dirty="0">
              <a:solidFill>
                <a:srgbClr val="0070C0"/>
              </a:solidFill>
              <a:highlight>
                <a:srgbClr val="FFFFFF"/>
              </a:highlight>
            </a:endParaRPr>
          </a:p>
          <a:p>
            <a:pPr marL="360363" algn="ctr"/>
            <a:r>
              <a:rPr lang="pt-BR" b="1" dirty="0">
                <a:solidFill>
                  <a:srgbClr val="0070C0"/>
                </a:solidFill>
                <a:highlight>
                  <a:srgbClr val="FFFFFF"/>
                </a:highlight>
              </a:rPr>
              <a:t>Exige-se escolaridade mínima para exercer funções nas contratações públicas?</a:t>
            </a:r>
          </a:p>
          <a:p>
            <a:pPr marL="360363" algn="ctr"/>
            <a:endParaRPr lang="pt-BR" b="1" dirty="0">
              <a:solidFill>
                <a:srgbClr val="0070C0"/>
              </a:solidFill>
              <a:highlight>
                <a:srgbClr val="FFFFFF"/>
              </a:highlight>
            </a:endParaRPr>
          </a:p>
          <a:p>
            <a:r>
              <a:rPr lang="pt-BR" b="1" dirty="0">
                <a:highlight>
                  <a:srgbClr val="FFFFFF"/>
                </a:highlight>
              </a:rPr>
              <a:t>Diretriz legal expressa</a:t>
            </a:r>
          </a:p>
          <a:p>
            <a:endParaRPr lang="pt-BR" dirty="0">
              <a:highlight>
                <a:srgbClr val="FFFFFF"/>
              </a:highlight>
            </a:endParaRPr>
          </a:p>
          <a:p>
            <a:pPr marL="360363" algn="just"/>
            <a:r>
              <a:rPr lang="pt-BR" i="1" dirty="0">
                <a:highlight>
                  <a:srgbClr val="FFFFFF"/>
                </a:highlight>
              </a:rPr>
              <a:t>Art. 7º Caberá à autoridade máxima do órgão ou da entidade, ou a quem as normas de organização administrativa indicarem, promover gestão por competências e designar agentes públicos para o desempenho das funções essenciais à execução desta Lei que preencham os seguintes requisitos:</a:t>
            </a:r>
          </a:p>
          <a:p>
            <a:pPr marL="360363" algn="just"/>
            <a:r>
              <a:rPr lang="pt-BR" i="1" dirty="0">
                <a:highlight>
                  <a:srgbClr val="FFFFFF"/>
                </a:highlight>
              </a:rPr>
              <a:t>(...)</a:t>
            </a:r>
          </a:p>
          <a:p>
            <a:pPr marL="360363" algn="just"/>
            <a:r>
              <a:rPr lang="pt-BR" i="1" dirty="0">
                <a:highlight>
                  <a:srgbClr val="FFFFFF"/>
                </a:highlight>
              </a:rPr>
              <a:t>II - tenham atribuições relacionadas a licitações e contratos ou possuam formação compatível ou qualificação atestada por certificação profissional emitida por escola de governo criada e mantida pelo poder público;</a:t>
            </a:r>
          </a:p>
          <a:p>
            <a:pPr algn="just"/>
            <a:r>
              <a:rPr lang="pt-BR" b="1" i="1" dirty="0">
                <a:highlight>
                  <a:srgbClr val="FFFFFF"/>
                </a:highlight>
              </a:rPr>
              <a:t>Pelos termos da legislação, não se exige um nível mínimo de escolaridade. Exige-se para fins de nomeação: a) exerçam atribuições relacionadas a licitações e contratos </a:t>
            </a:r>
            <a:r>
              <a:rPr lang="pt-BR" b="1" i="1" u="sng" dirty="0">
                <a:highlight>
                  <a:srgbClr val="FFFFFF"/>
                </a:highlight>
              </a:rPr>
              <a:t>ou</a:t>
            </a:r>
            <a:r>
              <a:rPr lang="pt-BR" b="1" i="1" dirty="0">
                <a:highlight>
                  <a:srgbClr val="FFFFFF"/>
                </a:highlight>
              </a:rPr>
              <a:t> b) possuam formação compatível ou qualificação atestada por certificação profissional emitida por escola de governo criada e mantida pelo poder público. </a:t>
            </a:r>
            <a:endParaRPr lang="pt-BR" i="1" dirty="0">
              <a:highlight>
                <a:srgbClr val="FFFFFF"/>
              </a:highlight>
            </a:endParaRPr>
          </a:p>
          <a:p>
            <a:pPr lvl="0" algn="ctr">
              <a:spcBef>
                <a:spcPts val="1100"/>
              </a:spcBef>
            </a:pPr>
            <a:endParaRPr lang="pt-BR" sz="1500" dirty="0">
              <a:highlight>
                <a:srgbClr val="FFFFFF"/>
              </a:highlight>
            </a:endParaRPr>
          </a:p>
        </p:txBody>
      </p:sp>
    </p:spTree>
    <p:extLst>
      <p:ext uri="{BB962C8B-B14F-4D97-AF65-F5344CB8AC3E}">
        <p14:creationId xmlns:p14="http://schemas.microsoft.com/office/powerpoint/2010/main" val="23769930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6ED801A8-A0DB-D195-28D5-ABB940D4BE86}"/>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14D98FDE-C2E1-EA14-957D-AFBDDD65431F}"/>
              </a:ext>
            </a:extLst>
          </p:cNvPr>
          <p:cNvPicPr preferRelativeResize="0"/>
          <p:nvPr/>
        </p:nvPicPr>
        <p:blipFill>
          <a:blip r:embed="rId3">
            <a:alphaModFix/>
          </a:blip>
          <a:stretch>
            <a:fillRect/>
          </a:stretch>
        </p:blipFill>
        <p:spPr>
          <a:xfrm>
            <a:off x="10" y="0"/>
            <a:ext cx="9143990" cy="5143500"/>
          </a:xfrm>
          <a:prstGeom prst="rect">
            <a:avLst/>
          </a:prstGeom>
          <a:noFill/>
          <a:ln>
            <a:noFill/>
          </a:ln>
        </p:spPr>
      </p:pic>
      <p:sp>
        <p:nvSpPr>
          <p:cNvPr id="61" name="Google Shape;61;p14">
            <a:extLst>
              <a:ext uri="{FF2B5EF4-FFF2-40B4-BE49-F238E27FC236}">
                <a16:creationId xmlns:a16="http://schemas.microsoft.com/office/drawing/2014/main" id="{AC2CF77E-92CE-FC59-4A80-571103D64A8E}"/>
              </a:ext>
            </a:extLst>
          </p:cNvPr>
          <p:cNvSpPr txBox="1"/>
          <p:nvPr/>
        </p:nvSpPr>
        <p:spPr>
          <a:xfrm>
            <a:off x="394850" y="110836"/>
            <a:ext cx="8354290" cy="1794163"/>
          </a:xfrm>
          <a:prstGeom prst="rect">
            <a:avLst/>
          </a:prstGeom>
          <a:noFill/>
          <a:ln>
            <a:noFill/>
          </a:ln>
        </p:spPr>
        <p:txBody>
          <a:bodyPr spcFirstLastPara="1" wrap="square" lIns="91425" tIns="91425" rIns="91425" bIns="91425" anchor="t" anchorCtr="0">
            <a:noAutofit/>
          </a:bodyPr>
          <a:lstStyle/>
          <a:p>
            <a:pPr lvl="0" algn="ctr">
              <a:spcBef>
                <a:spcPts val="1100"/>
              </a:spcBef>
            </a:pPr>
            <a:r>
              <a:rPr lang="pt-BR" b="1" dirty="0">
                <a:solidFill>
                  <a:srgbClr val="0070C0"/>
                </a:solidFill>
                <a:highlight>
                  <a:srgbClr val="FFFFFF"/>
                </a:highlight>
              </a:rPr>
              <a:t>ATORES DA CONTRATAÇÃO PÚBLICA</a:t>
            </a:r>
          </a:p>
          <a:p>
            <a:pPr marL="360363" algn="ctr"/>
            <a:r>
              <a:rPr lang="pt-BR" b="1" dirty="0">
                <a:solidFill>
                  <a:srgbClr val="0070C0"/>
                </a:solidFill>
                <a:highlight>
                  <a:srgbClr val="FFFFFF"/>
                </a:highlight>
              </a:rPr>
              <a:t>Exige-se escolaridade mínima para exercer funções nas contratações públicas?</a:t>
            </a:r>
          </a:p>
          <a:p>
            <a:pPr marL="360363" algn="ctr"/>
            <a:endParaRPr lang="pt-BR" b="1" dirty="0">
              <a:solidFill>
                <a:srgbClr val="0070C0"/>
              </a:solidFill>
              <a:highlight>
                <a:srgbClr val="FFFFFF"/>
              </a:highlight>
            </a:endParaRPr>
          </a:p>
          <a:p>
            <a:r>
              <a:rPr lang="pt-BR" b="1" dirty="0">
                <a:highlight>
                  <a:srgbClr val="FFFFFF"/>
                </a:highlight>
              </a:rPr>
              <a:t>Enunciados TCU</a:t>
            </a:r>
          </a:p>
          <a:p>
            <a:pPr algn="just"/>
            <a:r>
              <a:rPr lang="pt-BR" dirty="0">
                <a:highlight>
                  <a:srgbClr val="FFFFFF"/>
                </a:highlight>
              </a:rPr>
              <a:t>Deficiências de experiência e de capacitação para o exercício de suas atribuições não são causas excludentes de culpabilidade de membros de comissões de licitação, os quais podem ser responsabilizados solidariamente quando não agem com os devidos zelo e diligência e ocasionam grave ofensa ao ordenamento jurídico. (</a:t>
            </a:r>
            <a:r>
              <a:rPr lang="pt-BR" u="sng" dirty="0">
                <a:highlight>
                  <a:srgbClr val="FFFFFF"/>
                </a:highlight>
                <a:hlinkClick r:id="rId4"/>
              </a:rPr>
              <a:t>Acórdão 1844/2019-Plenário</a:t>
            </a:r>
            <a:r>
              <a:rPr lang="pt-BR" dirty="0">
                <a:highlight>
                  <a:srgbClr val="FFFFFF"/>
                </a:highlight>
              </a:rPr>
              <a:t>, BENJAMIN ZYMLER). </a:t>
            </a:r>
          </a:p>
          <a:p>
            <a:pPr algn="just"/>
            <a:endParaRPr lang="pt-BR" dirty="0">
              <a:highlight>
                <a:srgbClr val="FFFFFF"/>
              </a:highlight>
            </a:endParaRPr>
          </a:p>
          <a:p>
            <a:r>
              <a:rPr lang="pt-BR" b="1" dirty="0">
                <a:highlight>
                  <a:srgbClr val="FFFFFF"/>
                </a:highlight>
              </a:rPr>
              <a:t>EXCERTO DO ACORDÃO 1844/2019-PLENÁRIO</a:t>
            </a:r>
            <a:endParaRPr lang="pt-BR" dirty="0">
              <a:highlight>
                <a:srgbClr val="FFFFFF"/>
              </a:highlight>
            </a:endParaRPr>
          </a:p>
          <a:p>
            <a:r>
              <a:rPr lang="pt-BR" i="1" dirty="0">
                <a:highlight>
                  <a:srgbClr val="FFFFFF"/>
                </a:highlight>
              </a:rPr>
              <a:t>27.Há de se ver, contudo, que foram verificadas graves falhas na condução do certame pelos membros da comissão de licitação.</a:t>
            </a:r>
            <a:endParaRPr lang="pt-BR" dirty="0">
              <a:highlight>
                <a:srgbClr val="FFFFFF"/>
              </a:highlight>
            </a:endParaRPr>
          </a:p>
          <a:p>
            <a:r>
              <a:rPr lang="pt-BR" i="1" dirty="0">
                <a:highlight>
                  <a:srgbClr val="FFFFFF"/>
                </a:highlight>
              </a:rPr>
              <a:t>28.Primeiramente, cabe destacar a utilização equivocada da modalidade licitatória. É certo que o processo chegou à comissão com a indicação de que caberia a utilização de convite, inclusive com manifestação da consultoria jurídica nesse sentido. O erro decorreu da estimativa de valor da contratação, o qual mencionou o valor de R$ 27.000,00 como global, quando, na verdade, referia-se à estimativa mensal (peças 1, p. 41, e 6, p. 214). Assim, a modalidade licitatória adequada seria a concorrência, pois, considerando a duração contratual prevista de 48 meses, o valor estimado seria acima de R$ 650.000,00 (de acordo com a redação então vigente do art. 23, II, 'a", da Lei 8.666/1993).</a:t>
            </a:r>
            <a:endParaRPr lang="pt-BR" dirty="0">
              <a:highlight>
                <a:srgbClr val="FFFFFF"/>
              </a:highlight>
            </a:endParaRPr>
          </a:p>
          <a:p>
            <a:pPr lvl="0" algn="ctr">
              <a:spcBef>
                <a:spcPts val="1100"/>
              </a:spcBef>
            </a:pPr>
            <a:endParaRPr lang="pt-BR" sz="1500" dirty="0">
              <a:highlight>
                <a:srgbClr val="FFFFFF"/>
              </a:highlight>
            </a:endParaRPr>
          </a:p>
        </p:txBody>
      </p:sp>
    </p:spTree>
    <p:extLst>
      <p:ext uri="{BB962C8B-B14F-4D97-AF65-F5344CB8AC3E}">
        <p14:creationId xmlns:p14="http://schemas.microsoft.com/office/powerpoint/2010/main" val="30031313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76E8EED2-A214-0101-8B1B-037FCF3154CB}"/>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25786F08-DB94-B7DD-4BD7-B8086C02DF02}"/>
              </a:ext>
            </a:extLst>
          </p:cNvPr>
          <p:cNvPicPr preferRelativeResize="0"/>
          <p:nvPr/>
        </p:nvPicPr>
        <p:blipFill>
          <a:blip r:embed="rId3">
            <a:alphaModFix/>
          </a:blip>
          <a:stretch>
            <a:fillRect/>
          </a:stretch>
        </p:blipFill>
        <p:spPr>
          <a:xfrm>
            <a:off x="10" y="0"/>
            <a:ext cx="9143990" cy="5143500"/>
          </a:xfrm>
          <a:prstGeom prst="rect">
            <a:avLst/>
          </a:prstGeom>
          <a:noFill/>
          <a:ln>
            <a:noFill/>
          </a:ln>
        </p:spPr>
      </p:pic>
      <p:sp>
        <p:nvSpPr>
          <p:cNvPr id="61" name="Google Shape;61;p14">
            <a:extLst>
              <a:ext uri="{FF2B5EF4-FFF2-40B4-BE49-F238E27FC236}">
                <a16:creationId xmlns:a16="http://schemas.microsoft.com/office/drawing/2014/main" id="{33E0F419-94C9-BE34-E78C-8BF5A6C4F276}"/>
              </a:ext>
            </a:extLst>
          </p:cNvPr>
          <p:cNvSpPr txBox="1"/>
          <p:nvPr/>
        </p:nvSpPr>
        <p:spPr>
          <a:xfrm>
            <a:off x="394850" y="110836"/>
            <a:ext cx="8354290" cy="1794163"/>
          </a:xfrm>
          <a:prstGeom prst="rect">
            <a:avLst/>
          </a:prstGeom>
          <a:noFill/>
          <a:ln>
            <a:noFill/>
          </a:ln>
        </p:spPr>
        <p:txBody>
          <a:bodyPr spcFirstLastPara="1" wrap="square" lIns="91425" tIns="91425" rIns="91425" bIns="91425" anchor="t" anchorCtr="0">
            <a:noAutofit/>
          </a:bodyPr>
          <a:lstStyle/>
          <a:p>
            <a:pPr lvl="0" algn="ctr">
              <a:spcBef>
                <a:spcPts val="1100"/>
              </a:spcBef>
            </a:pPr>
            <a:endParaRPr lang="pt-BR" sz="1500" dirty="0">
              <a:highlight>
                <a:srgbClr val="FFFFFF"/>
              </a:highlight>
            </a:endParaRPr>
          </a:p>
        </p:txBody>
      </p:sp>
      <p:sp>
        <p:nvSpPr>
          <p:cNvPr id="3" name="CaixaDeTexto 2">
            <a:extLst>
              <a:ext uri="{FF2B5EF4-FFF2-40B4-BE49-F238E27FC236}">
                <a16:creationId xmlns:a16="http://schemas.microsoft.com/office/drawing/2014/main" id="{564B1221-3DB0-A5F4-D1B8-0846D9CC1EC7}"/>
              </a:ext>
            </a:extLst>
          </p:cNvPr>
          <p:cNvSpPr txBox="1"/>
          <p:nvPr/>
        </p:nvSpPr>
        <p:spPr>
          <a:xfrm>
            <a:off x="630381" y="374073"/>
            <a:ext cx="7897091" cy="3465051"/>
          </a:xfrm>
          <a:prstGeom prst="rect">
            <a:avLst/>
          </a:prstGeom>
          <a:noFill/>
        </p:spPr>
        <p:txBody>
          <a:bodyPr wrap="square">
            <a:spAutoFit/>
          </a:bodyPr>
          <a:lstStyle/>
          <a:p>
            <a:pPr marL="0" lvl="0" indent="0" algn="ctr" rtl="0">
              <a:spcBef>
                <a:spcPts val="1100"/>
              </a:spcBef>
              <a:spcAft>
                <a:spcPts val="0"/>
              </a:spcAft>
              <a:buNone/>
            </a:pPr>
            <a:r>
              <a:rPr lang="pt-BR" b="1" dirty="0">
                <a:solidFill>
                  <a:srgbClr val="0070C0"/>
                </a:solidFill>
                <a:highlight>
                  <a:srgbClr val="FFFFFF"/>
                </a:highlight>
              </a:rPr>
              <a:t>ATORES DA CONTRATAÇÃO PÚBLICA</a:t>
            </a:r>
          </a:p>
          <a:p>
            <a:pPr marL="0" lvl="0" indent="0" algn="ctr" rtl="0">
              <a:spcBef>
                <a:spcPts val="1100"/>
              </a:spcBef>
              <a:spcAft>
                <a:spcPts val="0"/>
              </a:spcAft>
              <a:buNone/>
            </a:pPr>
            <a:endParaRPr lang="pt-BR" b="1" dirty="0">
              <a:solidFill>
                <a:srgbClr val="0070C0"/>
              </a:solidFill>
              <a:highlight>
                <a:srgbClr val="FFFFFF"/>
              </a:highlight>
            </a:endParaRPr>
          </a:p>
          <a:p>
            <a:pPr marL="360363" algn="ctr"/>
            <a:r>
              <a:rPr lang="pt-BR" b="1" dirty="0">
                <a:solidFill>
                  <a:srgbClr val="0070C0"/>
                </a:solidFill>
                <a:highlight>
                  <a:srgbClr val="FFFFFF"/>
                </a:highlight>
              </a:rPr>
              <a:t>Exige-se escolaridade mínima para exercer funções nas contratações públicas?</a:t>
            </a:r>
          </a:p>
          <a:p>
            <a:pPr marL="360363" algn="ctr"/>
            <a:endParaRPr lang="pt-BR" b="1" dirty="0">
              <a:solidFill>
                <a:srgbClr val="0070C0"/>
              </a:solidFill>
              <a:highlight>
                <a:srgbClr val="FFFFFF"/>
              </a:highlight>
            </a:endParaRPr>
          </a:p>
          <a:p>
            <a:pPr algn="just"/>
            <a:r>
              <a:rPr lang="pt-BR" i="1" dirty="0">
                <a:highlight>
                  <a:srgbClr val="FFFFFF"/>
                </a:highlight>
              </a:rPr>
              <a:t>29.Acontece que as quatro propostas apresentadas expressamente consignaram os seguintes valores mensais - R$ 31.220,00 ([empresa 1]), R$ 34.110,00 ([empresa 2), R$ 28.926,00 ([empresa 3]) e R$ 29.835,00 ([empresa 4]) (peça 1, p. 147, 157, 165, 173).</a:t>
            </a:r>
            <a:endParaRPr lang="pt-BR" dirty="0">
              <a:highlight>
                <a:srgbClr val="FFFFFF"/>
              </a:highlight>
            </a:endParaRPr>
          </a:p>
          <a:p>
            <a:pPr algn="just"/>
            <a:r>
              <a:rPr lang="pt-BR" i="1" dirty="0">
                <a:highlight>
                  <a:srgbClr val="FFFFFF"/>
                </a:highlight>
              </a:rPr>
              <a:t>30.Ora, a toda evidência, os valores apresentados não se mostravam adequados à modalidade convite. </a:t>
            </a:r>
            <a:r>
              <a:rPr lang="pt-BR" b="1" i="1" u="sng" dirty="0">
                <a:highlight>
                  <a:srgbClr val="FFFFFF"/>
                </a:highlight>
              </a:rPr>
              <a:t>Um mínimo de cuidado na análise das propostas </a:t>
            </a:r>
            <a:r>
              <a:rPr lang="pt-BR" i="1" dirty="0">
                <a:highlight>
                  <a:srgbClr val="FFFFFF"/>
                </a:highlight>
              </a:rPr>
              <a:t>permitiria a verificação da irregularidade e o seu saneamento. A ausência de ação da comissão de licitação demonstra a falta de zelo com que a condução do certame ocorreu.</a:t>
            </a:r>
            <a:endParaRPr lang="pt-BR" dirty="0">
              <a:highlight>
                <a:srgbClr val="FFFFFF"/>
              </a:highlight>
            </a:endParaRPr>
          </a:p>
          <a:p>
            <a:pPr algn="just"/>
            <a:r>
              <a:rPr lang="pt-BR" i="1" dirty="0">
                <a:highlight>
                  <a:srgbClr val="FFFFFF"/>
                </a:highlight>
              </a:rPr>
              <a:t>31.A situação é agravada quando se verifica, como exposto a seguir, que a utilização da modalidade licitatória inadequada permitiu a ocorrência de outras irregularidades que contribuíram para a contratação com preços superfaturados em razão da ausência de competitividade.</a:t>
            </a:r>
            <a:endParaRPr lang="pt-BR" dirty="0">
              <a:highlight>
                <a:srgbClr val="FFFFFF"/>
              </a:highlight>
            </a:endParaRPr>
          </a:p>
        </p:txBody>
      </p:sp>
    </p:spTree>
    <p:extLst>
      <p:ext uri="{BB962C8B-B14F-4D97-AF65-F5344CB8AC3E}">
        <p14:creationId xmlns:p14="http://schemas.microsoft.com/office/powerpoint/2010/main" val="8452358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pic>
        <p:nvPicPr>
          <p:cNvPr id="60" name="Google Shape;60;p14" title="FUNDO-APRESENTAÇÃO.png"/>
          <p:cNvPicPr preferRelativeResize="0"/>
          <p:nvPr/>
        </p:nvPicPr>
        <p:blipFill>
          <a:blip r:embed="rId3">
            <a:alphaModFix/>
          </a:blip>
          <a:stretch>
            <a:fillRect/>
          </a:stretch>
        </p:blipFill>
        <p:spPr>
          <a:xfrm>
            <a:off x="10" y="0"/>
            <a:ext cx="9143990" cy="5143500"/>
          </a:xfrm>
          <a:prstGeom prst="rect">
            <a:avLst/>
          </a:prstGeom>
          <a:noFill/>
          <a:ln>
            <a:noFill/>
          </a:ln>
        </p:spPr>
      </p:pic>
      <p:sp>
        <p:nvSpPr>
          <p:cNvPr id="61" name="Google Shape;61;p14"/>
          <p:cNvSpPr txBox="1"/>
          <p:nvPr/>
        </p:nvSpPr>
        <p:spPr>
          <a:xfrm>
            <a:off x="699653" y="159328"/>
            <a:ext cx="6897555" cy="4114800"/>
          </a:xfrm>
          <a:prstGeom prst="rect">
            <a:avLst/>
          </a:prstGeom>
          <a:noFill/>
          <a:ln>
            <a:noFill/>
          </a:ln>
        </p:spPr>
        <p:txBody>
          <a:bodyPr spcFirstLastPara="1" wrap="square" lIns="91425" tIns="91425" rIns="91425" bIns="91425" anchor="t" anchorCtr="0">
            <a:noAutofit/>
          </a:bodyPr>
          <a:lstStyle/>
          <a:p>
            <a:pPr>
              <a:spcBef>
                <a:spcPts val="1100"/>
              </a:spcBef>
            </a:pPr>
            <a:endParaRPr lang="pt-BR" sz="1300" b="1" dirty="0">
              <a:solidFill>
                <a:srgbClr val="002060"/>
              </a:solidFill>
              <a:highlight>
                <a:srgbClr val="FFFFFF"/>
              </a:highlight>
            </a:endParaRPr>
          </a:p>
          <a:p>
            <a:pPr>
              <a:spcBef>
                <a:spcPts val="1100"/>
              </a:spcBef>
            </a:pPr>
            <a:r>
              <a:rPr lang="pt-BR" sz="1600" b="1" dirty="0">
                <a:solidFill>
                  <a:srgbClr val="002060"/>
                </a:solidFill>
                <a:highlight>
                  <a:srgbClr val="FFFFFF"/>
                </a:highlight>
              </a:rPr>
              <a:t>Gabriela Lira Borges</a:t>
            </a:r>
          </a:p>
          <a:p>
            <a:pPr>
              <a:spcBef>
                <a:spcPts val="1100"/>
              </a:spcBef>
            </a:pPr>
            <a:r>
              <a:rPr lang="pt-BR" sz="1300" b="1" dirty="0">
                <a:solidFill>
                  <a:srgbClr val="002060"/>
                </a:solidFill>
                <a:highlight>
                  <a:srgbClr val="FFFFFF"/>
                </a:highlight>
              </a:rPr>
              <a:t>Advogada, consultora Jurídica, parecerista e professora em Licitações e Contratos Administrativos</a:t>
            </a:r>
          </a:p>
          <a:p>
            <a:pPr>
              <a:spcBef>
                <a:spcPts val="1100"/>
              </a:spcBef>
            </a:pPr>
            <a:r>
              <a:rPr lang="pt-BR" sz="1300" dirty="0" err="1">
                <a:solidFill>
                  <a:srgbClr val="002060"/>
                </a:solidFill>
                <a:highlight>
                  <a:srgbClr val="FFFFFF"/>
                </a:highlight>
              </a:rPr>
              <a:t>Co-autora</a:t>
            </a:r>
            <a:r>
              <a:rPr lang="pt-BR" sz="1300" dirty="0">
                <a:solidFill>
                  <a:srgbClr val="002060"/>
                </a:solidFill>
                <a:highlight>
                  <a:srgbClr val="FFFFFF"/>
                </a:highlight>
              </a:rPr>
              <a:t> da obra </a:t>
            </a:r>
            <a:r>
              <a:rPr lang="pt-BR" sz="1300" b="1" i="1" dirty="0">
                <a:solidFill>
                  <a:srgbClr val="002060"/>
                </a:solidFill>
                <a:highlight>
                  <a:srgbClr val="FFFFFF"/>
                </a:highlight>
              </a:rPr>
              <a:t>Horizontes e Perspectivas da Lei nº 14.133/2021 </a:t>
            </a:r>
            <a:r>
              <a:rPr lang="pt-BR" sz="1300" dirty="0">
                <a:solidFill>
                  <a:srgbClr val="002060"/>
                </a:solidFill>
                <a:highlight>
                  <a:srgbClr val="FFFFFF"/>
                </a:highlight>
              </a:rPr>
              <a:t>(</a:t>
            </a:r>
            <a:r>
              <a:rPr lang="pt-BR" sz="1300" dirty="0" err="1">
                <a:solidFill>
                  <a:srgbClr val="002060"/>
                </a:solidFill>
                <a:highlight>
                  <a:srgbClr val="FFFFFF"/>
                </a:highlight>
              </a:rPr>
              <a:t>Lumen</a:t>
            </a:r>
            <a:r>
              <a:rPr lang="pt-BR" sz="1300" dirty="0">
                <a:solidFill>
                  <a:srgbClr val="002060"/>
                </a:solidFill>
                <a:highlight>
                  <a:srgbClr val="FFFFFF"/>
                </a:highlight>
              </a:rPr>
              <a:t> Juris, 2022).</a:t>
            </a:r>
          </a:p>
          <a:p>
            <a:pPr>
              <a:spcBef>
                <a:spcPts val="1100"/>
              </a:spcBef>
            </a:pPr>
            <a:endParaRPr lang="pt-BR" sz="1300" dirty="0">
              <a:solidFill>
                <a:srgbClr val="002060"/>
              </a:solidFill>
              <a:highlight>
                <a:srgbClr val="FFFFFF"/>
              </a:highlight>
            </a:endParaRPr>
          </a:p>
          <a:p>
            <a:pPr>
              <a:spcBef>
                <a:spcPts val="1100"/>
              </a:spcBef>
            </a:pPr>
            <a:r>
              <a:rPr lang="pt-BR" sz="1300" b="1" dirty="0">
                <a:solidFill>
                  <a:srgbClr val="002060"/>
                </a:solidFill>
                <a:highlight>
                  <a:srgbClr val="FFFFFF"/>
                </a:highlight>
              </a:rPr>
              <a:t>Experiência prática </a:t>
            </a:r>
          </a:p>
          <a:p>
            <a:pPr>
              <a:spcBef>
                <a:spcPts val="1100"/>
              </a:spcBef>
            </a:pPr>
            <a:r>
              <a:rPr lang="pt-BR" sz="1300" b="1" dirty="0">
                <a:solidFill>
                  <a:srgbClr val="002060"/>
                </a:solidFill>
                <a:highlight>
                  <a:srgbClr val="FFFFFF"/>
                </a:highlight>
              </a:rPr>
              <a:t>Procuradora do  Estado - PGE/AC </a:t>
            </a:r>
            <a:r>
              <a:rPr lang="pt-BR" sz="1300" dirty="0">
                <a:solidFill>
                  <a:srgbClr val="002060"/>
                </a:solidFill>
                <a:highlight>
                  <a:srgbClr val="FFFFFF"/>
                </a:highlight>
              </a:rPr>
              <a:t>(2005 a 2012).</a:t>
            </a:r>
          </a:p>
          <a:p>
            <a:pPr>
              <a:spcBef>
                <a:spcPts val="1100"/>
              </a:spcBef>
            </a:pPr>
            <a:r>
              <a:rPr lang="pt-BR" sz="1300" dirty="0">
                <a:solidFill>
                  <a:srgbClr val="002060"/>
                </a:solidFill>
                <a:highlight>
                  <a:srgbClr val="FFFFFF"/>
                </a:highlight>
              </a:rPr>
              <a:t>Consultora em licitações e contratos Consultoria Zênite (2012 a 2016).</a:t>
            </a:r>
          </a:p>
          <a:p>
            <a:pPr>
              <a:spcBef>
                <a:spcPts val="1100"/>
              </a:spcBef>
            </a:pPr>
            <a:r>
              <a:rPr lang="pt-BR" sz="1300" dirty="0">
                <a:solidFill>
                  <a:srgbClr val="002060"/>
                </a:solidFill>
                <a:highlight>
                  <a:srgbClr val="FFFFFF"/>
                </a:highlight>
              </a:rPr>
              <a:t>Assessora Jurídica em licitações e contratos para o Sistema S (2017 a 2025).</a:t>
            </a:r>
          </a:p>
          <a:p>
            <a:pPr>
              <a:spcBef>
                <a:spcPts val="1100"/>
              </a:spcBef>
            </a:pPr>
            <a:r>
              <a:rPr lang="pt-BR" sz="1300" dirty="0">
                <a:solidFill>
                  <a:srgbClr val="002060"/>
                </a:solidFill>
                <a:highlight>
                  <a:srgbClr val="FFFFFF"/>
                </a:highlight>
              </a:rPr>
              <a:t>Consultora para entidades públicas e privadas, mentora.</a:t>
            </a:r>
          </a:p>
          <a:p>
            <a:pPr marL="0" lvl="0" indent="0" algn="l" rtl="0">
              <a:spcBef>
                <a:spcPts val="0"/>
              </a:spcBef>
              <a:spcAft>
                <a:spcPts val="0"/>
              </a:spcAft>
              <a:buNone/>
            </a:pPr>
            <a:endParaRPr sz="1500" dirty="0">
              <a:solidFill>
                <a:schemeClr val="dk2"/>
              </a:solidFill>
            </a:endParaRPr>
          </a:p>
        </p:txBody>
      </p:sp>
      <p:pic>
        <p:nvPicPr>
          <p:cNvPr id="4" name="Imagem 3">
            <a:extLst>
              <a:ext uri="{FF2B5EF4-FFF2-40B4-BE49-F238E27FC236}">
                <a16:creationId xmlns:a16="http://schemas.microsoft.com/office/drawing/2014/main" id="{9CC16DC9-6A54-0EA1-08B3-E74701ECCC75}"/>
              </a:ext>
            </a:extLst>
          </p:cNvPr>
          <p:cNvPicPr>
            <a:picLocks noChangeAspect="1"/>
          </p:cNvPicPr>
          <p:nvPr/>
        </p:nvPicPr>
        <p:blipFill>
          <a:blip r:embed="rId4"/>
          <a:stretch>
            <a:fillRect/>
          </a:stretch>
        </p:blipFill>
        <p:spPr>
          <a:xfrm>
            <a:off x="7382273" y="353292"/>
            <a:ext cx="1415364" cy="1436809"/>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C00CFB6C-7897-DFC3-28E5-D5FE44E7288E}"/>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AA57B60E-C807-BF09-DE69-47A6FFD41010}"/>
              </a:ext>
            </a:extLst>
          </p:cNvPr>
          <p:cNvPicPr preferRelativeResize="0"/>
          <p:nvPr/>
        </p:nvPicPr>
        <p:blipFill>
          <a:blip r:embed="rId3">
            <a:alphaModFix/>
          </a:blip>
          <a:stretch>
            <a:fillRect/>
          </a:stretch>
        </p:blipFill>
        <p:spPr>
          <a:xfrm>
            <a:off x="10" y="0"/>
            <a:ext cx="9143990" cy="5143500"/>
          </a:xfrm>
          <a:prstGeom prst="rect">
            <a:avLst/>
          </a:prstGeom>
          <a:noFill/>
          <a:ln>
            <a:noFill/>
          </a:ln>
        </p:spPr>
      </p:pic>
      <p:sp>
        <p:nvSpPr>
          <p:cNvPr id="61" name="Google Shape;61;p14">
            <a:extLst>
              <a:ext uri="{FF2B5EF4-FFF2-40B4-BE49-F238E27FC236}">
                <a16:creationId xmlns:a16="http://schemas.microsoft.com/office/drawing/2014/main" id="{EE03D733-A3AB-5A39-85B6-ECD1F9CFB8FB}"/>
              </a:ext>
            </a:extLst>
          </p:cNvPr>
          <p:cNvSpPr txBox="1"/>
          <p:nvPr/>
        </p:nvSpPr>
        <p:spPr>
          <a:xfrm>
            <a:off x="394850" y="110836"/>
            <a:ext cx="8354290" cy="1794163"/>
          </a:xfrm>
          <a:prstGeom prst="rect">
            <a:avLst/>
          </a:prstGeom>
          <a:noFill/>
          <a:ln>
            <a:noFill/>
          </a:ln>
        </p:spPr>
        <p:txBody>
          <a:bodyPr spcFirstLastPara="1" wrap="square" lIns="91425" tIns="91425" rIns="91425" bIns="91425" anchor="t" anchorCtr="0">
            <a:noAutofit/>
          </a:bodyPr>
          <a:lstStyle/>
          <a:p>
            <a:pPr lvl="0" algn="ctr">
              <a:spcBef>
                <a:spcPts val="1100"/>
              </a:spcBef>
            </a:pPr>
            <a:endParaRPr lang="pt-BR" sz="1500" dirty="0">
              <a:highlight>
                <a:srgbClr val="FFFFFF"/>
              </a:highlight>
            </a:endParaRPr>
          </a:p>
        </p:txBody>
      </p:sp>
      <p:sp>
        <p:nvSpPr>
          <p:cNvPr id="3" name="CaixaDeTexto 2">
            <a:extLst>
              <a:ext uri="{FF2B5EF4-FFF2-40B4-BE49-F238E27FC236}">
                <a16:creationId xmlns:a16="http://schemas.microsoft.com/office/drawing/2014/main" id="{D6BA2E78-0A90-9EEC-C849-4F100BA88E5D}"/>
              </a:ext>
            </a:extLst>
          </p:cNvPr>
          <p:cNvSpPr txBox="1"/>
          <p:nvPr/>
        </p:nvSpPr>
        <p:spPr>
          <a:xfrm>
            <a:off x="630381" y="374073"/>
            <a:ext cx="7897091" cy="4252446"/>
          </a:xfrm>
          <a:prstGeom prst="rect">
            <a:avLst/>
          </a:prstGeom>
          <a:noFill/>
        </p:spPr>
        <p:txBody>
          <a:bodyPr wrap="square">
            <a:spAutoFit/>
          </a:bodyPr>
          <a:lstStyle/>
          <a:p>
            <a:pPr lvl="0" algn="ctr">
              <a:spcBef>
                <a:spcPts val="1100"/>
              </a:spcBef>
            </a:pPr>
            <a:r>
              <a:rPr lang="pt-BR" b="1" dirty="0">
                <a:solidFill>
                  <a:srgbClr val="0070C0"/>
                </a:solidFill>
                <a:highlight>
                  <a:srgbClr val="FFFFFF"/>
                </a:highlight>
              </a:rPr>
              <a:t>ATORES DA CONTRATAÇÃO PÚBLICA</a:t>
            </a:r>
          </a:p>
          <a:p>
            <a:pPr lvl="0" algn="ctr">
              <a:spcBef>
                <a:spcPts val="1100"/>
              </a:spcBef>
            </a:pPr>
            <a:endParaRPr lang="pt-BR" b="1" dirty="0">
              <a:solidFill>
                <a:srgbClr val="0070C0"/>
              </a:solidFill>
              <a:highlight>
                <a:srgbClr val="FFFFFF"/>
              </a:highlight>
            </a:endParaRPr>
          </a:p>
          <a:p>
            <a:pPr algn="ctr"/>
            <a:r>
              <a:rPr lang="pt-BR" b="1" dirty="0">
                <a:solidFill>
                  <a:srgbClr val="0070C0"/>
                </a:solidFill>
                <a:highlight>
                  <a:srgbClr val="FFFFFF"/>
                </a:highlight>
              </a:rPr>
              <a:t>Como será aplicada a segregação de funções?</a:t>
            </a:r>
          </a:p>
          <a:p>
            <a:pPr algn="ctr"/>
            <a:endParaRPr lang="pt-BR" dirty="0">
              <a:solidFill>
                <a:srgbClr val="0070C0"/>
              </a:solidFill>
              <a:highlight>
                <a:srgbClr val="FFFFFF"/>
              </a:highlight>
            </a:endParaRPr>
          </a:p>
          <a:p>
            <a:r>
              <a:rPr lang="pt-BR" dirty="0">
                <a:highlight>
                  <a:srgbClr val="FFFFFF"/>
                </a:highlight>
              </a:rPr>
              <a:t>Atualmente, a segregação de funções está entre os princípios da Lei nº 14.133/2021: </a:t>
            </a:r>
          </a:p>
          <a:p>
            <a:pPr indent="360363"/>
            <a:endParaRPr lang="pt-BR" dirty="0">
              <a:highlight>
                <a:srgbClr val="FFFFFF"/>
              </a:highlight>
            </a:endParaRPr>
          </a:p>
          <a:p>
            <a:pPr marL="360363" algn="just"/>
            <a:r>
              <a:rPr lang="pt-BR" i="1" dirty="0">
                <a:highlight>
                  <a:srgbClr val="FFFFFF"/>
                </a:highlight>
              </a:rPr>
              <a:t>Art. 5º Na aplicação desta Lei, serão observados os princípios da legalidade, da impessoalidade, da moralidade, da publicidade, da eficiência, do interesse público, da probidade administrativa, da igualdade, do planejamento, da transparência, da eficácia, da segregação de funções, da motivação, da vinculação ao edital, do julgamento objetivo, da segurança jurídica, da razoabilidade, da competitividade, da proporcionalidade, da celeridade, da economicidade e do desenvolvimento nacional sustentável, assim como as disposições do </a:t>
            </a:r>
            <a:r>
              <a:rPr lang="pt-BR" i="1" dirty="0">
                <a:highlight>
                  <a:srgbClr val="FFFFFF"/>
                </a:highlight>
                <a:hlinkClick r:id="rId4"/>
              </a:rPr>
              <a:t>Decreto-Lei nº 4.657, de 4 de setembro de 1942 (Lei de Introdução às Normas do Direito Brasileiro)</a:t>
            </a:r>
            <a:r>
              <a:rPr lang="pt-BR" i="1" dirty="0">
                <a:highlight>
                  <a:srgbClr val="FFFFFF"/>
                </a:highlight>
              </a:rPr>
              <a:t>.</a:t>
            </a:r>
            <a:endParaRPr lang="pt-BR" dirty="0">
              <a:highlight>
                <a:srgbClr val="FFFFFF"/>
              </a:highlight>
            </a:endParaRPr>
          </a:p>
          <a:p>
            <a:pPr algn="just"/>
            <a:endParaRPr lang="pt-BR" dirty="0">
              <a:highlight>
                <a:srgbClr val="FFFFFF"/>
              </a:highlight>
            </a:endParaRPr>
          </a:p>
          <a:p>
            <a:pPr algn="just"/>
            <a:endParaRPr lang="pt-BR" dirty="0">
              <a:highlight>
                <a:srgbClr val="FFFFFF"/>
              </a:highlight>
            </a:endParaRPr>
          </a:p>
          <a:p>
            <a:pPr marL="360363" algn="ctr"/>
            <a:r>
              <a:rPr lang="pt-BR" b="1" dirty="0">
                <a:solidFill>
                  <a:srgbClr val="0070C0"/>
                </a:solidFill>
                <a:highlight>
                  <a:srgbClr val="FFFFFF"/>
                </a:highlight>
              </a:rPr>
              <a:t> </a:t>
            </a:r>
          </a:p>
          <a:p>
            <a:pPr marL="0" lvl="0" indent="0" algn="ctr" rtl="0">
              <a:spcBef>
                <a:spcPts val="1100"/>
              </a:spcBef>
              <a:spcAft>
                <a:spcPts val="0"/>
              </a:spcAft>
              <a:buNone/>
            </a:pPr>
            <a:endParaRPr lang="pt-BR" dirty="0">
              <a:highlight>
                <a:srgbClr val="FFFFFF"/>
              </a:highlight>
            </a:endParaRPr>
          </a:p>
        </p:txBody>
      </p:sp>
    </p:spTree>
    <p:extLst>
      <p:ext uri="{BB962C8B-B14F-4D97-AF65-F5344CB8AC3E}">
        <p14:creationId xmlns:p14="http://schemas.microsoft.com/office/powerpoint/2010/main" val="6645742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0BB26A3E-E87F-3C94-22C8-CDC9FFD45A20}"/>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5D92D2C5-5A33-05F1-AC29-535FB86EC9FE}"/>
              </a:ext>
            </a:extLst>
          </p:cNvPr>
          <p:cNvPicPr preferRelativeResize="0"/>
          <p:nvPr/>
        </p:nvPicPr>
        <p:blipFill>
          <a:blip r:embed="rId3">
            <a:alphaModFix/>
          </a:blip>
          <a:stretch>
            <a:fillRect/>
          </a:stretch>
        </p:blipFill>
        <p:spPr>
          <a:xfrm>
            <a:off x="10" y="0"/>
            <a:ext cx="9143990" cy="5143500"/>
          </a:xfrm>
          <a:prstGeom prst="rect">
            <a:avLst/>
          </a:prstGeom>
          <a:noFill/>
          <a:ln>
            <a:noFill/>
          </a:ln>
        </p:spPr>
      </p:pic>
      <p:sp>
        <p:nvSpPr>
          <p:cNvPr id="61" name="Google Shape;61;p14">
            <a:extLst>
              <a:ext uri="{FF2B5EF4-FFF2-40B4-BE49-F238E27FC236}">
                <a16:creationId xmlns:a16="http://schemas.microsoft.com/office/drawing/2014/main" id="{2F655AFF-BE82-5D88-D389-43FCFA8D8345}"/>
              </a:ext>
            </a:extLst>
          </p:cNvPr>
          <p:cNvSpPr txBox="1"/>
          <p:nvPr/>
        </p:nvSpPr>
        <p:spPr>
          <a:xfrm>
            <a:off x="394850" y="110836"/>
            <a:ext cx="8354290" cy="1794163"/>
          </a:xfrm>
          <a:prstGeom prst="rect">
            <a:avLst/>
          </a:prstGeom>
          <a:noFill/>
          <a:ln>
            <a:noFill/>
          </a:ln>
        </p:spPr>
        <p:txBody>
          <a:bodyPr spcFirstLastPara="1" wrap="square" lIns="91425" tIns="91425" rIns="91425" bIns="91425" anchor="t" anchorCtr="0">
            <a:noAutofit/>
          </a:bodyPr>
          <a:lstStyle/>
          <a:p>
            <a:pPr lvl="0" algn="ctr">
              <a:spcBef>
                <a:spcPts val="1100"/>
              </a:spcBef>
            </a:pPr>
            <a:endParaRPr lang="pt-BR" sz="1500" dirty="0">
              <a:highlight>
                <a:srgbClr val="FFFFFF"/>
              </a:highlight>
            </a:endParaRPr>
          </a:p>
        </p:txBody>
      </p:sp>
      <p:sp>
        <p:nvSpPr>
          <p:cNvPr id="3" name="CaixaDeTexto 2">
            <a:extLst>
              <a:ext uri="{FF2B5EF4-FFF2-40B4-BE49-F238E27FC236}">
                <a16:creationId xmlns:a16="http://schemas.microsoft.com/office/drawing/2014/main" id="{2AAB5FF8-D9CB-EB99-EBFC-141BEADB84D6}"/>
              </a:ext>
            </a:extLst>
          </p:cNvPr>
          <p:cNvSpPr txBox="1"/>
          <p:nvPr/>
        </p:nvSpPr>
        <p:spPr>
          <a:xfrm>
            <a:off x="630381" y="374073"/>
            <a:ext cx="7897091" cy="4769511"/>
          </a:xfrm>
          <a:prstGeom prst="rect">
            <a:avLst/>
          </a:prstGeom>
          <a:noFill/>
        </p:spPr>
        <p:txBody>
          <a:bodyPr wrap="square">
            <a:spAutoFit/>
          </a:bodyPr>
          <a:lstStyle/>
          <a:p>
            <a:pPr lvl="0" algn="ctr">
              <a:spcBef>
                <a:spcPts val="1100"/>
              </a:spcBef>
            </a:pPr>
            <a:r>
              <a:rPr lang="pt-BR" b="1" dirty="0">
                <a:solidFill>
                  <a:srgbClr val="0070C0"/>
                </a:solidFill>
                <a:highlight>
                  <a:srgbClr val="FFFFFF"/>
                </a:highlight>
              </a:rPr>
              <a:t>ATORES DA CONTRATAÇÃO PÚBLICA</a:t>
            </a:r>
          </a:p>
          <a:p>
            <a:pPr lvl="0" algn="ctr">
              <a:spcBef>
                <a:spcPts val="1100"/>
              </a:spcBef>
            </a:pPr>
            <a:endParaRPr lang="pt-BR" b="1" dirty="0">
              <a:solidFill>
                <a:srgbClr val="0070C0"/>
              </a:solidFill>
              <a:highlight>
                <a:srgbClr val="FFFFFF"/>
              </a:highlight>
            </a:endParaRPr>
          </a:p>
          <a:p>
            <a:pPr algn="ctr"/>
            <a:r>
              <a:rPr lang="pt-BR" b="1" dirty="0">
                <a:solidFill>
                  <a:srgbClr val="0070C0"/>
                </a:solidFill>
                <a:highlight>
                  <a:srgbClr val="FFFFFF"/>
                </a:highlight>
              </a:rPr>
              <a:t>Como será aplicada a segregação de funções?</a:t>
            </a:r>
          </a:p>
          <a:p>
            <a:pPr algn="ctr"/>
            <a:endParaRPr lang="pt-BR" dirty="0">
              <a:solidFill>
                <a:srgbClr val="0070C0"/>
              </a:solidFill>
              <a:highlight>
                <a:srgbClr val="FFFFFF"/>
              </a:highlight>
            </a:endParaRPr>
          </a:p>
          <a:p>
            <a:pPr algn="just">
              <a:lnSpc>
                <a:spcPct val="120000"/>
              </a:lnSpc>
            </a:pPr>
            <a:r>
              <a:rPr lang="pt-BR" b="1" dirty="0">
                <a:highlight>
                  <a:srgbClr val="FFFFFF"/>
                </a:highlight>
              </a:rPr>
              <a:t>Conceito</a:t>
            </a:r>
            <a:r>
              <a:rPr lang="pt-BR" dirty="0">
                <a:highlight>
                  <a:srgbClr val="FFFFFF"/>
                </a:highlight>
              </a:rPr>
              <a:t>: envolve a divisão de responsabilidades entre diferentes agentes públicos, evitando que um único agente ou unidade acumule todas as funções. O objetivo é reduzir as oportunidades para que qualquer pessoa possa cometer e ocultar erros ou fraudes durante o desempenho normal de suas funções. Quando vários atores participam de um processo de trabalho específico, eles podem detectar e questionar aspectos que considerem anômalos, aumentando a transparência e a eficiência do processo. Isso ajuda a prevenir a ocorrência de irregularidades e a garantir a integridade do sistema.</a:t>
            </a:r>
          </a:p>
          <a:p>
            <a:pPr algn="just">
              <a:lnSpc>
                <a:spcPct val="120000"/>
              </a:lnSpc>
            </a:pPr>
            <a:endParaRPr lang="pt-BR" dirty="0">
              <a:highlight>
                <a:srgbClr val="FFFFFF"/>
              </a:highlight>
            </a:endParaRPr>
          </a:p>
          <a:p>
            <a:pPr algn="just">
              <a:lnSpc>
                <a:spcPct val="120000"/>
              </a:lnSpc>
            </a:pPr>
            <a:r>
              <a:rPr lang="pt-BR" b="1" dirty="0">
                <a:highlight>
                  <a:srgbClr val="FFFFFF"/>
                </a:highlight>
              </a:rPr>
              <a:t>Aplicação:</a:t>
            </a:r>
            <a:r>
              <a:rPr lang="pt-BR" dirty="0">
                <a:highlight>
                  <a:srgbClr val="FFFFFF"/>
                </a:highlight>
              </a:rPr>
              <a:t> No que tange à segregação de funções, além de ser elencada como princípio para a aplicação da Lei 14.133/2021, a sua observância é obrigatória para a designação dos agentes públicos. </a:t>
            </a:r>
            <a:r>
              <a:rPr lang="pt-BR" b="1" u="sng" dirty="0">
                <a:highlight>
                  <a:srgbClr val="FFFFFF"/>
                </a:highlight>
              </a:rPr>
              <a:t>Cabe ao dirigente máximo </a:t>
            </a:r>
            <a:r>
              <a:rPr lang="pt-BR" dirty="0">
                <a:highlight>
                  <a:srgbClr val="FFFFFF"/>
                </a:highlight>
              </a:rPr>
              <a:t>vedar a atuação de um mesmo agente em funções cuja acumulação propiciaria o excesso de poder e facilitaria a ocultação de desvios. </a:t>
            </a:r>
          </a:p>
          <a:p>
            <a:pPr marL="360363" algn="ctr"/>
            <a:r>
              <a:rPr lang="pt-BR" b="1" dirty="0">
                <a:solidFill>
                  <a:srgbClr val="0070C0"/>
                </a:solidFill>
                <a:highlight>
                  <a:srgbClr val="FFFFFF"/>
                </a:highlight>
              </a:rPr>
              <a:t> </a:t>
            </a:r>
          </a:p>
          <a:p>
            <a:pPr marL="0" lvl="0" indent="0" algn="ctr" rtl="0">
              <a:spcBef>
                <a:spcPts val="1100"/>
              </a:spcBef>
              <a:spcAft>
                <a:spcPts val="0"/>
              </a:spcAft>
              <a:buNone/>
            </a:pPr>
            <a:endParaRPr lang="pt-BR" dirty="0">
              <a:highlight>
                <a:srgbClr val="FFFFFF"/>
              </a:highlight>
            </a:endParaRPr>
          </a:p>
        </p:txBody>
      </p:sp>
    </p:spTree>
    <p:extLst>
      <p:ext uri="{BB962C8B-B14F-4D97-AF65-F5344CB8AC3E}">
        <p14:creationId xmlns:p14="http://schemas.microsoft.com/office/powerpoint/2010/main" val="13213116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0B6C6AC6-0E91-38DA-4404-02946F3BCC6A}"/>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36D836B0-77D6-DF7B-412E-BDA38CFAD02E}"/>
              </a:ext>
            </a:extLst>
          </p:cNvPr>
          <p:cNvPicPr preferRelativeResize="0"/>
          <p:nvPr/>
        </p:nvPicPr>
        <p:blipFill>
          <a:blip r:embed="rId3">
            <a:alphaModFix/>
          </a:blip>
          <a:stretch>
            <a:fillRect/>
          </a:stretch>
        </p:blipFill>
        <p:spPr>
          <a:xfrm>
            <a:off x="10" y="0"/>
            <a:ext cx="9143990" cy="5143500"/>
          </a:xfrm>
          <a:prstGeom prst="rect">
            <a:avLst/>
          </a:prstGeom>
          <a:noFill/>
          <a:ln>
            <a:noFill/>
          </a:ln>
        </p:spPr>
      </p:pic>
      <p:sp>
        <p:nvSpPr>
          <p:cNvPr id="61" name="Google Shape;61;p14">
            <a:extLst>
              <a:ext uri="{FF2B5EF4-FFF2-40B4-BE49-F238E27FC236}">
                <a16:creationId xmlns:a16="http://schemas.microsoft.com/office/drawing/2014/main" id="{5374FA04-9047-A369-1264-8AD3A08CC2C3}"/>
              </a:ext>
            </a:extLst>
          </p:cNvPr>
          <p:cNvSpPr txBox="1"/>
          <p:nvPr/>
        </p:nvSpPr>
        <p:spPr>
          <a:xfrm>
            <a:off x="394850" y="110836"/>
            <a:ext cx="8354290" cy="1794163"/>
          </a:xfrm>
          <a:prstGeom prst="rect">
            <a:avLst/>
          </a:prstGeom>
          <a:noFill/>
          <a:ln>
            <a:noFill/>
          </a:ln>
        </p:spPr>
        <p:txBody>
          <a:bodyPr spcFirstLastPara="1" wrap="square" lIns="91425" tIns="91425" rIns="91425" bIns="91425" anchor="t" anchorCtr="0">
            <a:noAutofit/>
          </a:bodyPr>
          <a:lstStyle/>
          <a:p>
            <a:pPr lvl="0" algn="ctr">
              <a:spcBef>
                <a:spcPts val="1100"/>
              </a:spcBef>
            </a:pPr>
            <a:endParaRPr lang="pt-BR" sz="1500" dirty="0">
              <a:highlight>
                <a:srgbClr val="FFFFFF"/>
              </a:highlight>
            </a:endParaRPr>
          </a:p>
        </p:txBody>
      </p:sp>
      <p:sp>
        <p:nvSpPr>
          <p:cNvPr id="3" name="CaixaDeTexto 2">
            <a:extLst>
              <a:ext uri="{FF2B5EF4-FFF2-40B4-BE49-F238E27FC236}">
                <a16:creationId xmlns:a16="http://schemas.microsoft.com/office/drawing/2014/main" id="{741BB5FB-BA6A-E371-C333-AE926A4696BF}"/>
              </a:ext>
            </a:extLst>
          </p:cNvPr>
          <p:cNvSpPr txBox="1"/>
          <p:nvPr/>
        </p:nvSpPr>
        <p:spPr>
          <a:xfrm>
            <a:off x="630381" y="374073"/>
            <a:ext cx="7897091" cy="3821559"/>
          </a:xfrm>
          <a:prstGeom prst="rect">
            <a:avLst/>
          </a:prstGeom>
          <a:noFill/>
        </p:spPr>
        <p:txBody>
          <a:bodyPr wrap="square">
            <a:spAutoFit/>
          </a:bodyPr>
          <a:lstStyle/>
          <a:p>
            <a:pPr lvl="0" algn="ctr">
              <a:spcBef>
                <a:spcPts val="1100"/>
              </a:spcBef>
            </a:pPr>
            <a:r>
              <a:rPr lang="pt-BR" b="1" dirty="0">
                <a:solidFill>
                  <a:srgbClr val="0070C0"/>
                </a:solidFill>
                <a:highlight>
                  <a:srgbClr val="FFFFFF"/>
                </a:highlight>
              </a:rPr>
              <a:t>ATORES DA CONTRATAÇÃO PÚBLICA</a:t>
            </a:r>
          </a:p>
          <a:p>
            <a:pPr lvl="0" algn="ctr">
              <a:spcBef>
                <a:spcPts val="1100"/>
              </a:spcBef>
            </a:pPr>
            <a:endParaRPr lang="pt-BR" b="1" dirty="0">
              <a:solidFill>
                <a:srgbClr val="0070C0"/>
              </a:solidFill>
              <a:highlight>
                <a:srgbClr val="FFFFFF"/>
              </a:highlight>
            </a:endParaRPr>
          </a:p>
          <a:p>
            <a:pPr algn="ctr"/>
            <a:r>
              <a:rPr lang="pt-BR" b="1" dirty="0">
                <a:solidFill>
                  <a:srgbClr val="0070C0"/>
                </a:solidFill>
                <a:highlight>
                  <a:srgbClr val="FFFFFF"/>
                </a:highlight>
              </a:rPr>
              <a:t>Como será aplicada a segregação de funções?</a:t>
            </a:r>
          </a:p>
          <a:p>
            <a:pPr algn="ctr"/>
            <a:endParaRPr lang="pt-BR" dirty="0">
              <a:solidFill>
                <a:srgbClr val="0070C0"/>
              </a:solidFill>
              <a:highlight>
                <a:srgbClr val="FFFFFF"/>
              </a:highlight>
            </a:endParaRPr>
          </a:p>
          <a:p>
            <a:r>
              <a:rPr lang="pt-BR" b="1" dirty="0">
                <a:highlight>
                  <a:srgbClr val="FFFFFF"/>
                </a:highlight>
              </a:rPr>
              <a:t>ENUNCIADO TCU</a:t>
            </a:r>
          </a:p>
          <a:p>
            <a:endParaRPr lang="pt-BR" dirty="0">
              <a:highlight>
                <a:srgbClr val="FFFFFF"/>
              </a:highlight>
            </a:endParaRPr>
          </a:p>
          <a:p>
            <a:pPr lvl="0" algn="just"/>
            <a:r>
              <a:rPr lang="pt-BR" dirty="0">
                <a:highlight>
                  <a:srgbClr val="FFFFFF"/>
                </a:highlight>
              </a:rPr>
              <a:t>As funções relativas à condução do pregão devem ser exercidas por </a:t>
            </a:r>
            <a:r>
              <a:rPr lang="pt-BR" u="sng" dirty="0">
                <a:highlight>
                  <a:srgbClr val="FFFFFF"/>
                </a:highlight>
              </a:rPr>
              <a:t>agentes públicos distintos</a:t>
            </a:r>
            <a:r>
              <a:rPr lang="pt-BR" dirty="0">
                <a:highlight>
                  <a:srgbClr val="FFFFFF"/>
                </a:highlight>
              </a:rPr>
              <a:t> dos responsáveis pela elaboração de documentos da fase interna da licitação, como documento de formalização da demanda, estudo técnico preliminar e termo de referência, sob pena de afronta ao princípio da segregação de funções e ao disposto nos </a:t>
            </a:r>
            <a:r>
              <a:rPr lang="pt-BR" dirty="0" err="1">
                <a:highlight>
                  <a:srgbClr val="FFFFFF"/>
                </a:highlight>
              </a:rPr>
              <a:t>arts</a:t>
            </a:r>
            <a:r>
              <a:rPr lang="pt-BR" dirty="0">
                <a:highlight>
                  <a:srgbClr val="FFFFFF"/>
                </a:highlight>
              </a:rPr>
              <a:t>. 5º e 7º, § 1º, da Lei 14.133/2021. (Acórdão 6389/2025-Segunda Câmara | Relator: Augusto Nardes). </a:t>
            </a:r>
          </a:p>
          <a:p>
            <a:pPr algn="just"/>
            <a:endParaRPr lang="pt-BR" dirty="0">
              <a:highlight>
                <a:srgbClr val="FFFFFF"/>
              </a:highlight>
            </a:endParaRPr>
          </a:p>
          <a:p>
            <a:pPr algn="just"/>
            <a:endParaRPr lang="pt-BR" dirty="0">
              <a:highlight>
                <a:srgbClr val="FFFFFF"/>
              </a:highlight>
            </a:endParaRPr>
          </a:p>
          <a:p>
            <a:pPr marL="360363" algn="ctr"/>
            <a:r>
              <a:rPr lang="pt-BR" b="1" dirty="0">
                <a:solidFill>
                  <a:srgbClr val="0070C0"/>
                </a:solidFill>
                <a:highlight>
                  <a:srgbClr val="FFFFFF"/>
                </a:highlight>
              </a:rPr>
              <a:t> </a:t>
            </a:r>
          </a:p>
          <a:p>
            <a:pPr marL="360363" algn="ctr"/>
            <a:r>
              <a:rPr lang="pt-BR" b="1" dirty="0">
                <a:solidFill>
                  <a:srgbClr val="0070C0"/>
                </a:solidFill>
                <a:highlight>
                  <a:srgbClr val="FFFFFF"/>
                </a:highlight>
              </a:rPr>
              <a:t> </a:t>
            </a:r>
          </a:p>
          <a:p>
            <a:pPr marL="0" lvl="0" indent="0" algn="ctr" rtl="0">
              <a:spcBef>
                <a:spcPts val="1100"/>
              </a:spcBef>
              <a:spcAft>
                <a:spcPts val="0"/>
              </a:spcAft>
              <a:buNone/>
            </a:pPr>
            <a:endParaRPr lang="pt-BR" dirty="0">
              <a:highlight>
                <a:srgbClr val="FFFFFF"/>
              </a:highlight>
            </a:endParaRPr>
          </a:p>
        </p:txBody>
      </p:sp>
    </p:spTree>
    <p:extLst>
      <p:ext uri="{BB962C8B-B14F-4D97-AF65-F5344CB8AC3E}">
        <p14:creationId xmlns:p14="http://schemas.microsoft.com/office/powerpoint/2010/main" val="4143280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F6556F72-63A9-C23E-51F3-3FEBAF8A3779}"/>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0AF95E9F-31CD-53F8-8F7D-8CA36D399E41}"/>
              </a:ext>
            </a:extLst>
          </p:cNvPr>
          <p:cNvPicPr preferRelativeResize="0"/>
          <p:nvPr/>
        </p:nvPicPr>
        <p:blipFill>
          <a:blip r:embed="rId3">
            <a:alphaModFix/>
          </a:blip>
          <a:stretch>
            <a:fillRect/>
          </a:stretch>
        </p:blipFill>
        <p:spPr>
          <a:xfrm>
            <a:off x="10" y="0"/>
            <a:ext cx="9143990" cy="5143500"/>
          </a:xfrm>
          <a:prstGeom prst="rect">
            <a:avLst/>
          </a:prstGeom>
          <a:noFill/>
          <a:ln>
            <a:noFill/>
          </a:ln>
        </p:spPr>
      </p:pic>
      <p:sp>
        <p:nvSpPr>
          <p:cNvPr id="61" name="Google Shape;61;p14">
            <a:extLst>
              <a:ext uri="{FF2B5EF4-FFF2-40B4-BE49-F238E27FC236}">
                <a16:creationId xmlns:a16="http://schemas.microsoft.com/office/drawing/2014/main" id="{C4B333F9-C06D-5434-3025-77E93509AA05}"/>
              </a:ext>
            </a:extLst>
          </p:cNvPr>
          <p:cNvSpPr txBox="1"/>
          <p:nvPr/>
        </p:nvSpPr>
        <p:spPr>
          <a:xfrm>
            <a:off x="394850" y="110836"/>
            <a:ext cx="8354290" cy="1794163"/>
          </a:xfrm>
          <a:prstGeom prst="rect">
            <a:avLst/>
          </a:prstGeom>
          <a:noFill/>
          <a:ln>
            <a:noFill/>
          </a:ln>
        </p:spPr>
        <p:txBody>
          <a:bodyPr spcFirstLastPara="1" wrap="square" lIns="91425" tIns="91425" rIns="91425" bIns="91425" anchor="t" anchorCtr="0">
            <a:noAutofit/>
          </a:bodyPr>
          <a:lstStyle/>
          <a:p>
            <a:pPr lvl="0" algn="ctr">
              <a:spcBef>
                <a:spcPts val="1100"/>
              </a:spcBef>
            </a:pPr>
            <a:endParaRPr lang="pt-BR" sz="1500" dirty="0">
              <a:highlight>
                <a:srgbClr val="FFFFFF"/>
              </a:highlight>
            </a:endParaRPr>
          </a:p>
        </p:txBody>
      </p:sp>
      <p:sp>
        <p:nvSpPr>
          <p:cNvPr id="3" name="CaixaDeTexto 2">
            <a:extLst>
              <a:ext uri="{FF2B5EF4-FFF2-40B4-BE49-F238E27FC236}">
                <a16:creationId xmlns:a16="http://schemas.microsoft.com/office/drawing/2014/main" id="{D666107E-04F8-6714-7068-1D6EB6746176}"/>
              </a:ext>
            </a:extLst>
          </p:cNvPr>
          <p:cNvSpPr txBox="1"/>
          <p:nvPr/>
        </p:nvSpPr>
        <p:spPr>
          <a:xfrm>
            <a:off x="630381" y="374073"/>
            <a:ext cx="7897091" cy="4898777"/>
          </a:xfrm>
          <a:prstGeom prst="rect">
            <a:avLst/>
          </a:prstGeom>
          <a:noFill/>
        </p:spPr>
        <p:txBody>
          <a:bodyPr wrap="square">
            <a:spAutoFit/>
          </a:bodyPr>
          <a:lstStyle/>
          <a:p>
            <a:pPr lvl="0" algn="ctr">
              <a:spcBef>
                <a:spcPts val="1100"/>
              </a:spcBef>
            </a:pPr>
            <a:r>
              <a:rPr lang="pt-BR" b="1" dirty="0">
                <a:solidFill>
                  <a:srgbClr val="0070C0"/>
                </a:solidFill>
                <a:highlight>
                  <a:srgbClr val="FFFFFF"/>
                </a:highlight>
              </a:rPr>
              <a:t>ATORES DA CONTRATAÇÃO PÚBLICA</a:t>
            </a:r>
          </a:p>
          <a:p>
            <a:pPr lvl="0" algn="ctr">
              <a:spcBef>
                <a:spcPts val="1100"/>
              </a:spcBef>
            </a:pPr>
            <a:endParaRPr lang="pt-BR" b="1" dirty="0">
              <a:solidFill>
                <a:srgbClr val="0070C0"/>
              </a:solidFill>
              <a:highlight>
                <a:srgbClr val="FFFFFF"/>
              </a:highlight>
            </a:endParaRPr>
          </a:p>
          <a:p>
            <a:pPr algn="ctr"/>
            <a:r>
              <a:rPr lang="pt-BR" b="1" dirty="0">
                <a:solidFill>
                  <a:srgbClr val="0070C0"/>
                </a:solidFill>
                <a:highlight>
                  <a:srgbClr val="FFFFFF"/>
                </a:highlight>
              </a:rPr>
              <a:t>Como será aplicada a segregação de funções?</a:t>
            </a:r>
          </a:p>
          <a:p>
            <a:pPr algn="ctr"/>
            <a:endParaRPr lang="pt-BR" dirty="0">
              <a:solidFill>
                <a:srgbClr val="0070C0"/>
              </a:solidFill>
              <a:highlight>
                <a:srgbClr val="FFFFFF"/>
              </a:highlight>
            </a:endParaRPr>
          </a:p>
          <a:p>
            <a:r>
              <a:rPr lang="pt-BR" b="1" dirty="0">
                <a:highlight>
                  <a:srgbClr val="FFFFFF"/>
                </a:highlight>
              </a:rPr>
              <a:t>ENUNCIADOS TCU</a:t>
            </a:r>
          </a:p>
          <a:p>
            <a:endParaRPr lang="pt-BR" dirty="0">
              <a:highlight>
                <a:srgbClr val="FFFFFF"/>
              </a:highlight>
            </a:endParaRPr>
          </a:p>
          <a:p>
            <a:pPr lvl="0" algn="just"/>
            <a:r>
              <a:rPr lang="pt-BR" dirty="0">
                <a:highlight>
                  <a:srgbClr val="FFFFFF"/>
                </a:highlight>
              </a:rPr>
              <a:t>"É vedado o exercício, por uma mesma pessoa, das atribuições de pregoeiro e de fiscal do contrato celebrado, por atentar contra o princípio da segregação das funções" (</a:t>
            </a:r>
            <a:r>
              <a:rPr lang="pt-BR" b="1" dirty="0">
                <a:highlight>
                  <a:srgbClr val="FFFFFF"/>
                </a:highlight>
              </a:rPr>
              <a:t>Acórdão 1375/2015-TCU-Plenário</a:t>
            </a:r>
            <a:r>
              <a:rPr lang="pt-BR" dirty="0">
                <a:highlight>
                  <a:srgbClr val="FFFFFF"/>
                </a:highlight>
              </a:rPr>
              <a:t>);</a:t>
            </a:r>
          </a:p>
          <a:p>
            <a:pPr lvl="0" algn="just"/>
            <a:r>
              <a:rPr lang="pt-BR" dirty="0">
                <a:highlight>
                  <a:srgbClr val="FFFFFF"/>
                </a:highlight>
              </a:rPr>
              <a:t>"As boas práticas administrativas impõem que as atividades de fiscalização e de supervisão do contrato devem ser realizadas por agentes administrativos distintos (princípio da segregação das funções), o que favorece o controle e a segurança do procedimento de liquidação de despesa" (</a:t>
            </a:r>
            <a:r>
              <a:rPr lang="pt-BR" b="1" dirty="0">
                <a:highlight>
                  <a:srgbClr val="FFFFFF"/>
                </a:highlight>
              </a:rPr>
              <a:t>Acórdão 2296/2014-TCU-Plenário</a:t>
            </a:r>
            <a:r>
              <a:rPr lang="pt-BR" dirty="0">
                <a:highlight>
                  <a:srgbClr val="FFFFFF"/>
                </a:highlight>
              </a:rPr>
              <a:t>);</a:t>
            </a:r>
          </a:p>
          <a:p>
            <a:pPr algn="just"/>
            <a:r>
              <a:rPr lang="pt-BR" dirty="0">
                <a:highlight>
                  <a:srgbClr val="FFFFFF"/>
                </a:highlight>
              </a:rPr>
              <a:t>"A segregação de funções, princípio básico de controle interno que consiste na separação de atribuições ou responsabilidades entre diferentes pessoas, deve possibilitar o controle das etapas do processo de pregão por setores distintos e impedir que a mesma pessoa seja responsável por mais de uma atividade sensível ao mesmo tempo" (</a:t>
            </a:r>
            <a:r>
              <a:rPr lang="pt-BR" b="1" dirty="0">
                <a:highlight>
                  <a:srgbClr val="FFFFFF"/>
                </a:highlight>
              </a:rPr>
              <a:t>Acórdão 2829/2015-TCU-Plenário</a:t>
            </a:r>
            <a:r>
              <a:rPr lang="pt-BR" dirty="0">
                <a:highlight>
                  <a:srgbClr val="FFFFFF"/>
                </a:highlight>
              </a:rPr>
              <a:t>).</a:t>
            </a:r>
          </a:p>
          <a:p>
            <a:pPr algn="just"/>
            <a:endParaRPr lang="pt-BR" dirty="0">
              <a:highlight>
                <a:srgbClr val="FFFFFF"/>
              </a:highlight>
            </a:endParaRPr>
          </a:p>
          <a:p>
            <a:pPr marL="360363" algn="ctr"/>
            <a:r>
              <a:rPr lang="pt-BR" b="1" dirty="0">
                <a:solidFill>
                  <a:srgbClr val="0070C0"/>
                </a:solidFill>
                <a:highlight>
                  <a:srgbClr val="FFFFFF"/>
                </a:highlight>
              </a:rPr>
              <a:t> </a:t>
            </a:r>
          </a:p>
          <a:p>
            <a:pPr marL="360363" algn="ctr"/>
            <a:r>
              <a:rPr lang="pt-BR" b="1" dirty="0">
                <a:solidFill>
                  <a:srgbClr val="0070C0"/>
                </a:solidFill>
                <a:highlight>
                  <a:srgbClr val="FFFFFF"/>
                </a:highlight>
              </a:rPr>
              <a:t> </a:t>
            </a:r>
          </a:p>
          <a:p>
            <a:pPr marL="0" lvl="0" indent="0" algn="ctr" rtl="0">
              <a:spcBef>
                <a:spcPts val="1100"/>
              </a:spcBef>
              <a:spcAft>
                <a:spcPts val="0"/>
              </a:spcAft>
              <a:buNone/>
            </a:pPr>
            <a:endParaRPr lang="pt-BR" dirty="0">
              <a:highlight>
                <a:srgbClr val="FFFFFF"/>
              </a:highlight>
            </a:endParaRPr>
          </a:p>
        </p:txBody>
      </p:sp>
    </p:spTree>
    <p:extLst>
      <p:ext uri="{BB962C8B-B14F-4D97-AF65-F5344CB8AC3E}">
        <p14:creationId xmlns:p14="http://schemas.microsoft.com/office/powerpoint/2010/main" val="30009037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7AF7F80E-0DB4-D3AF-0795-13681D378ECB}"/>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54C57542-2804-9C2C-9C37-D42B67D63533}"/>
              </a:ext>
            </a:extLst>
          </p:cNvPr>
          <p:cNvPicPr preferRelativeResize="0"/>
          <p:nvPr/>
        </p:nvPicPr>
        <p:blipFill>
          <a:blip r:embed="rId3">
            <a:alphaModFix/>
          </a:blip>
          <a:stretch>
            <a:fillRect/>
          </a:stretch>
        </p:blipFill>
        <p:spPr>
          <a:xfrm>
            <a:off x="10" y="0"/>
            <a:ext cx="9143990" cy="5143500"/>
          </a:xfrm>
          <a:prstGeom prst="rect">
            <a:avLst/>
          </a:prstGeom>
          <a:noFill/>
          <a:ln>
            <a:noFill/>
          </a:ln>
        </p:spPr>
      </p:pic>
      <p:sp>
        <p:nvSpPr>
          <p:cNvPr id="61" name="Google Shape;61;p14">
            <a:extLst>
              <a:ext uri="{FF2B5EF4-FFF2-40B4-BE49-F238E27FC236}">
                <a16:creationId xmlns:a16="http://schemas.microsoft.com/office/drawing/2014/main" id="{05993CB9-EB04-3985-9C64-0E96A0738A42}"/>
              </a:ext>
            </a:extLst>
          </p:cNvPr>
          <p:cNvSpPr txBox="1"/>
          <p:nvPr/>
        </p:nvSpPr>
        <p:spPr>
          <a:xfrm>
            <a:off x="394850" y="110836"/>
            <a:ext cx="8354290" cy="1794163"/>
          </a:xfrm>
          <a:prstGeom prst="rect">
            <a:avLst/>
          </a:prstGeom>
          <a:noFill/>
          <a:ln>
            <a:noFill/>
          </a:ln>
        </p:spPr>
        <p:txBody>
          <a:bodyPr spcFirstLastPara="1" wrap="square" lIns="91425" tIns="91425" rIns="91425" bIns="91425" anchor="t" anchorCtr="0">
            <a:noAutofit/>
          </a:bodyPr>
          <a:lstStyle/>
          <a:p>
            <a:pPr lvl="0" algn="ctr">
              <a:spcBef>
                <a:spcPts val="1100"/>
              </a:spcBef>
            </a:pPr>
            <a:endParaRPr lang="pt-BR" sz="1500" dirty="0">
              <a:highlight>
                <a:srgbClr val="FFFFFF"/>
              </a:highlight>
            </a:endParaRPr>
          </a:p>
        </p:txBody>
      </p:sp>
      <p:sp>
        <p:nvSpPr>
          <p:cNvPr id="3" name="CaixaDeTexto 2">
            <a:extLst>
              <a:ext uri="{FF2B5EF4-FFF2-40B4-BE49-F238E27FC236}">
                <a16:creationId xmlns:a16="http://schemas.microsoft.com/office/drawing/2014/main" id="{6FB0C961-3478-82B5-D94F-9F91E516AD6B}"/>
              </a:ext>
            </a:extLst>
          </p:cNvPr>
          <p:cNvSpPr txBox="1"/>
          <p:nvPr/>
        </p:nvSpPr>
        <p:spPr>
          <a:xfrm>
            <a:off x="623449" y="207818"/>
            <a:ext cx="7897091" cy="5329664"/>
          </a:xfrm>
          <a:prstGeom prst="rect">
            <a:avLst/>
          </a:prstGeom>
          <a:noFill/>
        </p:spPr>
        <p:txBody>
          <a:bodyPr wrap="square">
            <a:spAutoFit/>
          </a:bodyPr>
          <a:lstStyle/>
          <a:p>
            <a:pPr lvl="0" algn="ctr">
              <a:spcBef>
                <a:spcPts val="1100"/>
              </a:spcBef>
            </a:pPr>
            <a:r>
              <a:rPr lang="pt-BR" b="1" dirty="0">
                <a:solidFill>
                  <a:srgbClr val="0070C0"/>
                </a:solidFill>
                <a:highlight>
                  <a:srgbClr val="FFFFFF"/>
                </a:highlight>
              </a:rPr>
              <a:t>ATORES DA CONTRATAÇÃO PÚBLICA</a:t>
            </a:r>
          </a:p>
          <a:p>
            <a:pPr lvl="0" algn="ctr">
              <a:spcBef>
                <a:spcPts val="1100"/>
              </a:spcBef>
            </a:pPr>
            <a:endParaRPr lang="pt-BR" b="1" dirty="0">
              <a:solidFill>
                <a:srgbClr val="0070C0"/>
              </a:solidFill>
              <a:highlight>
                <a:srgbClr val="FFFFFF"/>
              </a:highlight>
            </a:endParaRPr>
          </a:p>
          <a:p>
            <a:pPr algn="ctr"/>
            <a:r>
              <a:rPr lang="pt-BR" b="1" dirty="0">
                <a:solidFill>
                  <a:srgbClr val="0070C0"/>
                </a:solidFill>
                <a:highlight>
                  <a:srgbClr val="FFFFFF"/>
                </a:highlight>
              </a:rPr>
              <a:t>Como será aplicada a segregação de funções?</a:t>
            </a:r>
          </a:p>
          <a:p>
            <a:pPr algn="ctr"/>
            <a:endParaRPr lang="pt-BR" dirty="0">
              <a:solidFill>
                <a:srgbClr val="0070C0"/>
              </a:solidFill>
              <a:highlight>
                <a:srgbClr val="FFFFFF"/>
              </a:highlight>
            </a:endParaRPr>
          </a:p>
          <a:p>
            <a:pPr algn="just"/>
            <a:r>
              <a:rPr lang="pt-BR" b="1" dirty="0">
                <a:highlight>
                  <a:srgbClr val="FFFFFF"/>
                </a:highlight>
              </a:rPr>
              <a:t>TCE-MG</a:t>
            </a:r>
          </a:p>
          <a:p>
            <a:pPr algn="just"/>
            <a:r>
              <a:rPr lang="pt-BR" dirty="0">
                <a:highlight>
                  <a:srgbClr val="FFFFFF"/>
                </a:highlight>
              </a:rPr>
              <a:t>1. Em respeito ao princípio da segregação de funções, como regra geral, o agente de contratação, o pregoeiro ou a comissão de contratação não devem participar da elaboração do edital, a fim de afastar a atuação simultânea em funções mais suscetíveis a riscos, de modo a reduzir a possibilidade de ocultação de erros e de ocorrência de fraudes na respectiva contratação, em consonância com o art. 7º, § 1º, da nova Lei de Licitações. ((Processo </a:t>
            </a:r>
            <a:r>
              <a:rPr lang="pt-BR" u="sng" dirty="0">
                <a:highlight>
                  <a:srgbClr val="FFFFFF"/>
                </a:highlight>
                <a:hlinkClick r:id="rId4"/>
              </a:rPr>
              <a:t>1148563</a:t>
            </a:r>
            <a:r>
              <a:rPr lang="pt-BR" dirty="0">
                <a:highlight>
                  <a:srgbClr val="FFFFFF"/>
                </a:highlight>
              </a:rPr>
              <a:t> – Denúncia. Rel. Conselheiro em exercício Licurgo Mourão Deliberado em 10/6/2025. Publicado no DOC em 25/6/2025)</a:t>
            </a:r>
          </a:p>
          <a:p>
            <a:pPr algn="just"/>
            <a:endParaRPr lang="pt-BR" dirty="0">
              <a:highlight>
                <a:srgbClr val="FFFFFF"/>
              </a:highlight>
            </a:endParaRPr>
          </a:p>
          <a:p>
            <a:r>
              <a:rPr lang="pt-BR" b="1" dirty="0">
                <a:highlight>
                  <a:srgbClr val="00FFFF"/>
                </a:highlight>
              </a:rPr>
              <a:t>TCE/RS</a:t>
            </a:r>
          </a:p>
          <a:p>
            <a:pPr algn="just"/>
            <a:r>
              <a:rPr lang="pt-BR" b="1" dirty="0">
                <a:highlight>
                  <a:srgbClr val="00FFFF"/>
                </a:highlight>
              </a:rPr>
              <a:t>Conclusão Técnica nº 4:</a:t>
            </a:r>
            <a:r>
              <a:rPr lang="pt-BR" dirty="0">
                <a:highlight>
                  <a:srgbClr val="00FFFF"/>
                </a:highlight>
              </a:rPr>
              <a:t> "O agente público que tenha atuado, na fase preparatória, como membro da equipe de planejamento da contratação, poderá ser designado como gestor ou fiscal do respectivo contrato, não configurando, nesta hipótese, afronta ao princípio da segregação de funções."</a:t>
            </a:r>
          </a:p>
          <a:p>
            <a:pPr algn="just"/>
            <a:endParaRPr lang="pt-BR" dirty="0">
              <a:highlight>
                <a:srgbClr val="FFFFFF"/>
              </a:highlight>
            </a:endParaRPr>
          </a:p>
          <a:p>
            <a:pPr algn="just"/>
            <a:endParaRPr lang="pt-BR" dirty="0">
              <a:highlight>
                <a:srgbClr val="FFFFFF"/>
              </a:highlight>
            </a:endParaRPr>
          </a:p>
          <a:p>
            <a:pPr marL="360363" algn="ctr"/>
            <a:r>
              <a:rPr lang="pt-BR" b="1" dirty="0">
                <a:solidFill>
                  <a:srgbClr val="0070C0"/>
                </a:solidFill>
                <a:highlight>
                  <a:srgbClr val="FFFFFF"/>
                </a:highlight>
              </a:rPr>
              <a:t> </a:t>
            </a:r>
          </a:p>
          <a:p>
            <a:pPr marL="360363" algn="ctr"/>
            <a:r>
              <a:rPr lang="pt-BR" b="1" dirty="0">
                <a:solidFill>
                  <a:srgbClr val="0070C0"/>
                </a:solidFill>
                <a:highlight>
                  <a:srgbClr val="FFFFFF"/>
                </a:highlight>
              </a:rPr>
              <a:t> </a:t>
            </a:r>
          </a:p>
          <a:p>
            <a:pPr marL="0" lvl="0" indent="0" algn="ctr" rtl="0">
              <a:spcBef>
                <a:spcPts val="1100"/>
              </a:spcBef>
              <a:spcAft>
                <a:spcPts val="0"/>
              </a:spcAft>
              <a:buNone/>
            </a:pPr>
            <a:endParaRPr lang="pt-BR" dirty="0">
              <a:highlight>
                <a:srgbClr val="FFFFFF"/>
              </a:highlight>
            </a:endParaRPr>
          </a:p>
        </p:txBody>
      </p:sp>
    </p:spTree>
    <p:extLst>
      <p:ext uri="{BB962C8B-B14F-4D97-AF65-F5344CB8AC3E}">
        <p14:creationId xmlns:p14="http://schemas.microsoft.com/office/powerpoint/2010/main" val="35288153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75A02A0A-6C60-D3DA-79CF-FB9B6E9278FE}"/>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B1FFD3DE-CC9F-6A5C-A34C-DA653AE76B3D}"/>
              </a:ext>
            </a:extLst>
          </p:cNvPr>
          <p:cNvPicPr preferRelativeResize="0"/>
          <p:nvPr/>
        </p:nvPicPr>
        <p:blipFill>
          <a:blip r:embed="rId3">
            <a:alphaModFix/>
          </a:blip>
          <a:stretch>
            <a:fillRect/>
          </a:stretch>
        </p:blipFill>
        <p:spPr>
          <a:xfrm>
            <a:off x="10" y="0"/>
            <a:ext cx="9143990" cy="5143500"/>
          </a:xfrm>
          <a:prstGeom prst="rect">
            <a:avLst/>
          </a:prstGeom>
          <a:noFill/>
          <a:ln>
            <a:noFill/>
          </a:ln>
        </p:spPr>
      </p:pic>
      <p:sp>
        <p:nvSpPr>
          <p:cNvPr id="61" name="Google Shape;61;p14">
            <a:extLst>
              <a:ext uri="{FF2B5EF4-FFF2-40B4-BE49-F238E27FC236}">
                <a16:creationId xmlns:a16="http://schemas.microsoft.com/office/drawing/2014/main" id="{6C4FD05A-F550-1C79-856A-1C579811A20C}"/>
              </a:ext>
            </a:extLst>
          </p:cNvPr>
          <p:cNvSpPr txBox="1"/>
          <p:nvPr/>
        </p:nvSpPr>
        <p:spPr>
          <a:xfrm>
            <a:off x="394850" y="110836"/>
            <a:ext cx="8354290" cy="1794163"/>
          </a:xfrm>
          <a:prstGeom prst="rect">
            <a:avLst/>
          </a:prstGeom>
          <a:noFill/>
          <a:ln>
            <a:noFill/>
          </a:ln>
        </p:spPr>
        <p:txBody>
          <a:bodyPr spcFirstLastPara="1" wrap="square" lIns="91425" tIns="91425" rIns="91425" bIns="91425" anchor="t" anchorCtr="0">
            <a:noAutofit/>
          </a:bodyPr>
          <a:lstStyle/>
          <a:p>
            <a:pPr lvl="0" algn="ctr">
              <a:spcBef>
                <a:spcPts val="1100"/>
              </a:spcBef>
            </a:pPr>
            <a:endParaRPr lang="pt-BR" sz="1500" dirty="0">
              <a:highlight>
                <a:srgbClr val="FFFFFF"/>
              </a:highlight>
            </a:endParaRPr>
          </a:p>
        </p:txBody>
      </p:sp>
      <p:sp>
        <p:nvSpPr>
          <p:cNvPr id="3" name="CaixaDeTexto 2">
            <a:extLst>
              <a:ext uri="{FF2B5EF4-FFF2-40B4-BE49-F238E27FC236}">
                <a16:creationId xmlns:a16="http://schemas.microsoft.com/office/drawing/2014/main" id="{F18C9426-C1E0-4A0A-FF7D-4958911BBE7C}"/>
              </a:ext>
            </a:extLst>
          </p:cNvPr>
          <p:cNvSpPr txBox="1"/>
          <p:nvPr/>
        </p:nvSpPr>
        <p:spPr>
          <a:xfrm>
            <a:off x="630381" y="374073"/>
            <a:ext cx="7897091" cy="5114221"/>
          </a:xfrm>
          <a:prstGeom prst="rect">
            <a:avLst/>
          </a:prstGeom>
          <a:noFill/>
        </p:spPr>
        <p:txBody>
          <a:bodyPr wrap="square">
            <a:spAutoFit/>
          </a:bodyPr>
          <a:lstStyle/>
          <a:p>
            <a:pPr lvl="0" algn="ctr">
              <a:spcBef>
                <a:spcPts val="1100"/>
              </a:spcBef>
            </a:pPr>
            <a:r>
              <a:rPr lang="pt-BR" b="1" dirty="0">
                <a:solidFill>
                  <a:srgbClr val="0070C0"/>
                </a:solidFill>
                <a:highlight>
                  <a:srgbClr val="FFFFFF"/>
                </a:highlight>
              </a:rPr>
              <a:t>ATORES DA CONTRATAÇÃO PÚBLICA</a:t>
            </a:r>
          </a:p>
          <a:p>
            <a:pPr lvl="0" algn="ctr">
              <a:spcBef>
                <a:spcPts val="1100"/>
              </a:spcBef>
            </a:pPr>
            <a:endParaRPr lang="pt-BR" b="1" i="1" dirty="0">
              <a:solidFill>
                <a:srgbClr val="0070C0"/>
              </a:solidFill>
              <a:highlight>
                <a:srgbClr val="FFFFFF"/>
              </a:highlight>
            </a:endParaRPr>
          </a:p>
          <a:p>
            <a:pPr algn="ctr"/>
            <a:r>
              <a:rPr lang="pt-BR" b="1" dirty="0">
                <a:solidFill>
                  <a:srgbClr val="0070C0"/>
                </a:solidFill>
                <a:highlight>
                  <a:srgbClr val="FFFFFF"/>
                </a:highlight>
              </a:rPr>
              <a:t>Pode o agente público negar designação para atuar como agente de contratação? </a:t>
            </a:r>
          </a:p>
          <a:p>
            <a:pPr algn="ctr"/>
            <a:endParaRPr lang="pt-BR" dirty="0">
              <a:highlight>
                <a:srgbClr val="FFFFFF"/>
              </a:highlight>
            </a:endParaRPr>
          </a:p>
          <a:p>
            <a:r>
              <a:rPr lang="pt-BR" dirty="0">
                <a:highlight>
                  <a:srgbClr val="FFFFFF"/>
                </a:highlight>
              </a:rPr>
              <a:t>No âmbito federal, o estatuto dos servidores públicos afirma que constitui dever de todo funcionário cumprir as ordens superiores, salvo quando manifestamente ilegais (art. 116, IV, da Lei nº 8.112/90):</a:t>
            </a:r>
          </a:p>
          <a:p>
            <a:pPr marL="360363"/>
            <a:endParaRPr lang="pt-BR" i="1" dirty="0">
              <a:highlight>
                <a:srgbClr val="FFFFFF"/>
              </a:highlight>
            </a:endParaRPr>
          </a:p>
          <a:p>
            <a:pPr marL="360363"/>
            <a:r>
              <a:rPr lang="pt-BR" i="1" dirty="0">
                <a:highlight>
                  <a:srgbClr val="FFFFFF"/>
                </a:highlight>
              </a:rPr>
              <a:t>“Art. 116.  São deveres do servidor:</a:t>
            </a:r>
            <a:endParaRPr lang="pt-BR" dirty="0">
              <a:highlight>
                <a:srgbClr val="FFFFFF"/>
              </a:highlight>
            </a:endParaRPr>
          </a:p>
          <a:p>
            <a:pPr marL="360363"/>
            <a:r>
              <a:rPr lang="pt-BR" i="1" dirty="0">
                <a:highlight>
                  <a:srgbClr val="FFFFFF"/>
                </a:highlight>
              </a:rPr>
              <a:t>I - exercer com zelo e dedicação as atribuições do cargo;</a:t>
            </a:r>
            <a:endParaRPr lang="pt-BR" dirty="0">
              <a:highlight>
                <a:srgbClr val="FFFFFF"/>
              </a:highlight>
            </a:endParaRPr>
          </a:p>
          <a:p>
            <a:pPr marL="360363"/>
            <a:r>
              <a:rPr lang="pt-BR" i="1" dirty="0">
                <a:highlight>
                  <a:srgbClr val="FFFFFF"/>
                </a:highlight>
              </a:rPr>
              <a:t>II - ser leal às instituições a que servir;</a:t>
            </a:r>
            <a:endParaRPr lang="pt-BR" dirty="0">
              <a:highlight>
                <a:srgbClr val="FFFFFF"/>
              </a:highlight>
            </a:endParaRPr>
          </a:p>
          <a:p>
            <a:pPr marL="360363"/>
            <a:r>
              <a:rPr lang="pt-BR" i="1" dirty="0">
                <a:highlight>
                  <a:srgbClr val="FFFFFF"/>
                </a:highlight>
              </a:rPr>
              <a:t>III - observar as normas legais e regulamentares;</a:t>
            </a:r>
            <a:endParaRPr lang="pt-BR" dirty="0">
              <a:highlight>
                <a:srgbClr val="FFFFFF"/>
              </a:highlight>
            </a:endParaRPr>
          </a:p>
          <a:p>
            <a:pPr marL="360363"/>
            <a:r>
              <a:rPr lang="pt-BR" i="1" dirty="0">
                <a:highlight>
                  <a:srgbClr val="FFFFFF"/>
                </a:highlight>
              </a:rPr>
              <a:t>IV - </a:t>
            </a:r>
            <a:r>
              <a:rPr lang="pt-BR" b="1" i="1" u="sng" dirty="0">
                <a:solidFill>
                  <a:srgbClr val="0070C0"/>
                </a:solidFill>
                <a:highlight>
                  <a:srgbClr val="FFFFFF"/>
                </a:highlight>
              </a:rPr>
              <a:t>cumprir as ordens superiores, exceto quando manifestame</a:t>
            </a:r>
            <a:r>
              <a:rPr lang="pt-BR" b="1" u="sng" dirty="0">
                <a:solidFill>
                  <a:srgbClr val="0070C0"/>
                </a:solidFill>
                <a:highlight>
                  <a:srgbClr val="FFFFFF"/>
                </a:highlight>
              </a:rPr>
              <a:t>nte ilegais</a:t>
            </a:r>
            <a:r>
              <a:rPr lang="pt-BR" dirty="0">
                <a:highlight>
                  <a:srgbClr val="FFFFFF"/>
                </a:highlight>
              </a:rPr>
              <a:t>;</a:t>
            </a:r>
            <a:r>
              <a:rPr lang="pt-BR" i="1" dirty="0">
                <a:highlight>
                  <a:srgbClr val="FFFFFF"/>
                </a:highlight>
              </a:rPr>
              <a:t>”</a:t>
            </a:r>
            <a:endParaRPr lang="pt-BR" dirty="0">
              <a:highlight>
                <a:srgbClr val="FFFFFF"/>
              </a:highlight>
            </a:endParaRPr>
          </a:p>
          <a:p>
            <a:pPr algn="just"/>
            <a:endParaRPr lang="pt-BR" dirty="0">
              <a:highlight>
                <a:srgbClr val="FFFFFF"/>
              </a:highlight>
            </a:endParaRPr>
          </a:p>
          <a:p>
            <a:pPr algn="just"/>
            <a:endParaRPr lang="pt-BR" dirty="0">
              <a:highlight>
                <a:srgbClr val="FFFFFF"/>
              </a:highlight>
            </a:endParaRPr>
          </a:p>
          <a:p>
            <a:pPr marL="360363" algn="ctr"/>
            <a:r>
              <a:rPr lang="pt-BR" b="1" dirty="0">
                <a:solidFill>
                  <a:srgbClr val="0070C0"/>
                </a:solidFill>
                <a:highlight>
                  <a:srgbClr val="FFFFFF"/>
                </a:highlight>
              </a:rPr>
              <a:t> </a:t>
            </a:r>
          </a:p>
          <a:p>
            <a:pPr lvl="0" algn="ctr"/>
            <a:endParaRPr lang="pt-BR" b="1" dirty="0">
              <a:solidFill>
                <a:srgbClr val="0070C0"/>
              </a:solidFill>
              <a:highlight>
                <a:srgbClr val="FFFFFF"/>
              </a:highlight>
            </a:endParaRPr>
          </a:p>
          <a:p>
            <a:pPr algn="just"/>
            <a:endParaRPr lang="pt-BR" dirty="0">
              <a:highlight>
                <a:srgbClr val="FFFFFF"/>
              </a:highlight>
            </a:endParaRPr>
          </a:p>
          <a:p>
            <a:pPr algn="just"/>
            <a:endParaRPr lang="pt-BR" dirty="0">
              <a:highlight>
                <a:srgbClr val="FFFFFF"/>
              </a:highlight>
            </a:endParaRPr>
          </a:p>
          <a:p>
            <a:pPr marL="360363" algn="ctr"/>
            <a:r>
              <a:rPr lang="pt-BR" b="1" dirty="0">
                <a:solidFill>
                  <a:srgbClr val="0070C0"/>
                </a:solidFill>
                <a:highlight>
                  <a:srgbClr val="FFFFFF"/>
                </a:highlight>
              </a:rPr>
              <a:t> </a:t>
            </a:r>
          </a:p>
          <a:p>
            <a:pPr marL="360363" algn="ctr"/>
            <a:r>
              <a:rPr lang="pt-BR" b="1" dirty="0">
                <a:solidFill>
                  <a:srgbClr val="0070C0"/>
                </a:solidFill>
                <a:highlight>
                  <a:srgbClr val="FFFFFF"/>
                </a:highlight>
              </a:rPr>
              <a:t> </a:t>
            </a:r>
          </a:p>
          <a:p>
            <a:pPr marL="0" lvl="0" indent="0" algn="ctr" rtl="0">
              <a:spcBef>
                <a:spcPts val="1100"/>
              </a:spcBef>
              <a:spcAft>
                <a:spcPts val="0"/>
              </a:spcAft>
              <a:buNone/>
            </a:pPr>
            <a:endParaRPr lang="pt-BR" dirty="0">
              <a:highlight>
                <a:srgbClr val="FFFFFF"/>
              </a:highlight>
            </a:endParaRPr>
          </a:p>
        </p:txBody>
      </p:sp>
    </p:spTree>
    <p:extLst>
      <p:ext uri="{BB962C8B-B14F-4D97-AF65-F5344CB8AC3E}">
        <p14:creationId xmlns:p14="http://schemas.microsoft.com/office/powerpoint/2010/main" val="40299793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C561185A-2B1B-3FC2-5BFF-21385CA09296}"/>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2D780472-B0FE-D7FC-4C11-AC55AB56066F}"/>
              </a:ext>
            </a:extLst>
          </p:cNvPr>
          <p:cNvPicPr preferRelativeResize="0"/>
          <p:nvPr/>
        </p:nvPicPr>
        <p:blipFill>
          <a:blip r:embed="rId3">
            <a:alphaModFix/>
          </a:blip>
          <a:stretch>
            <a:fillRect/>
          </a:stretch>
        </p:blipFill>
        <p:spPr>
          <a:xfrm>
            <a:off x="10" y="0"/>
            <a:ext cx="9143990" cy="5143500"/>
          </a:xfrm>
          <a:prstGeom prst="rect">
            <a:avLst/>
          </a:prstGeom>
          <a:noFill/>
          <a:ln>
            <a:noFill/>
          </a:ln>
        </p:spPr>
      </p:pic>
      <p:sp>
        <p:nvSpPr>
          <p:cNvPr id="61" name="Google Shape;61;p14">
            <a:extLst>
              <a:ext uri="{FF2B5EF4-FFF2-40B4-BE49-F238E27FC236}">
                <a16:creationId xmlns:a16="http://schemas.microsoft.com/office/drawing/2014/main" id="{9D6C2108-0057-646B-5BE8-514D2AB8CC24}"/>
              </a:ext>
            </a:extLst>
          </p:cNvPr>
          <p:cNvSpPr txBox="1"/>
          <p:nvPr/>
        </p:nvSpPr>
        <p:spPr>
          <a:xfrm>
            <a:off x="394850" y="110836"/>
            <a:ext cx="8354290" cy="1794163"/>
          </a:xfrm>
          <a:prstGeom prst="rect">
            <a:avLst/>
          </a:prstGeom>
          <a:noFill/>
          <a:ln>
            <a:noFill/>
          </a:ln>
        </p:spPr>
        <p:txBody>
          <a:bodyPr spcFirstLastPara="1" wrap="square" lIns="91425" tIns="91425" rIns="91425" bIns="91425" anchor="t" anchorCtr="0">
            <a:noAutofit/>
          </a:bodyPr>
          <a:lstStyle/>
          <a:p>
            <a:pPr lvl="0" algn="ctr">
              <a:spcBef>
                <a:spcPts val="1100"/>
              </a:spcBef>
            </a:pPr>
            <a:endParaRPr lang="pt-BR" sz="1500" dirty="0">
              <a:highlight>
                <a:srgbClr val="FFFFFF"/>
              </a:highlight>
            </a:endParaRPr>
          </a:p>
        </p:txBody>
      </p:sp>
      <p:sp>
        <p:nvSpPr>
          <p:cNvPr id="3" name="CaixaDeTexto 2">
            <a:extLst>
              <a:ext uri="{FF2B5EF4-FFF2-40B4-BE49-F238E27FC236}">
                <a16:creationId xmlns:a16="http://schemas.microsoft.com/office/drawing/2014/main" id="{239DC43F-7A92-6CDB-7A96-9BBD3F9808FA}"/>
              </a:ext>
            </a:extLst>
          </p:cNvPr>
          <p:cNvSpPr txBox="1"/>
          <p:nvPr/>
        </p:nvSpPr>
        <p:spPr>
          <a:xfrm>
            <a:off x="630381" y="374073"/>
            <a:ext cx="7897091" cy="6622326"/>
          </a:xfrm>
          <a:prstGeom prst="rect">
            <a:avLst/>
          </a:prstGeom>
          <a:noFill/>
        </p:spPr>
        <p:txBody>
          <a:bodyPr wrap="square">
            <a:spAutoFit/>
          </a:bodyPr>
          <a:lstStyle/>
          <a:p>
            <a:pPr algn="ctr">
              <a:spcBef>
                <a:spcPts val="1100"/>
              </a:spcBef>
            </a:pPr>
            <a:r>
              <a:rPr lang="pt-BR" b="1" dirty="0">
                <a:solidFill>
                  <a:srgbClr val="0070C0"/>
                </a:solidFill>
                <a:highlight>
                  <a:srgbClr val="FFFFFF"/>
                </a:highlight>
              </a:rPr>
              <a:t>ATORES DA CONTRATAÇÃO PÚBLICA</a:t>
            </a:r>
          </a:p>
          <a:p>
            <a:pPr algn="ctr">
              <a:spcBef>
                <a:spcPts val="1100"/>
              </a:spcBef>
            </a:pPr>
            <a:endParaRPr lang="pt-BR" b="1" dirty="0">
              <a:solidFill>
                <a:srgbClr val="0070C0"/>
              </a:solidFill>
              <a:highlight>
                <a:srgbClr val="FFFFFF"/>
              </a:highlight>
            </a:endParaRPr>
          </a:p>
          <a:p>
            <a:pPr algn="ctr"/>
            <a:r>
              <a:rPr lang="pt-BR" b="1" dirty="0">
                <a:solidFill>
                  <a:srgbClr val="0070C0"/>
                </a:solidFill>
                <a:highlight>
                  <a:srgbClr val="FFFFFF"/>
                </a:highlight>
              </a:rPr>
              <a:t>Pode o agente público negar designação para atuar como agente de contratação? </a:t>
            </a:r>
          </a:p>
          <a:p>
            <a:pPr algn="ctr"/>
            <a:endParaRPr lang="pt-BR" dirty="0">
              <a:highlight>
                <a:srgbClr val="FFFFFF"/>
              </a:highlight>
            </a:endParaRPr>
          </a:p>
          <a:p>
            <a:r>
              <a:rPr lang="pt-BR" dirty="0">
                <a:highlight>
                  <a:srgbClr val="FFFFFF"/>
                </a:highlight>
              </a:rPr>
              <a:t>No mesmo sentido, ainda no âmbito federal, o Decreto n.º 11.246, de 27 de outubro de 2022, preconizou que: </a:t>
            </a:r>
          </a:p>
          <a:p>
            <a:endParaRPr lang="pt-BR" dirty="0">
              <a:highlight>
                <a:srgbClr val="FFFFFF"/>
              </a:highlight>
            </a:endParaRPr>
          </a:p>
          <a:p>
            <a:pPr marL="360363"/>
            <a:r>
              <a:rPr lang="pt-BR" i="1" dirty="0">
                <a:highlight>
                  <a:srgbClr val="FFFFFF"/>
                </a:highlight>
              </a:rPr>
              <a:t>Art. 11.  O encargo de agente de contratação, de integrante de equipe de apoio, de integrante de comissão de contratação, de gestor ou de fiscal de contratos </a:t>
            </a:r>
            <a:r>
              <a:rPr lang="pt-BR" b="1" i="1" u="sng" dirty="0">
                <a:highlight>
                  <a:srgbClr val="FFFFFF"/>
                </a:highlight>
              </a:rPr>
              <a:t>não poderá ser recusado pelo agente público</a:t>
            </a:r>
            <a:r>
              <a:rPr lang="pt-BR" i="1" dirty="0">
                <a:highlight>
                  <a:srgbClr val="FFFFFF"/>
                </a:highlight>
              </a:rPr>
              <a:t>.</a:t>
            </a:r>
          </a:p>
          <a:p>
            <a:pPr marL="360363"/>
            <a:r>
              <a:rPr lang="pt-BR" i="1" dirty="0">
                <a:highlight>
                  <a:srgbClr val="FFFFFF"/>
                </a:highlight>
              </a:rPr>
              <a:t>§ 1º  Na hipótese de deficiência ou de limitações técnicas que possam impedir o cumprimento diligente das atribuições, o agente público deverá comunicar o fato ao seu superior hierárquico.</a:t>
            </a:r>
          </a:p>
          <a:p>
            <a:pPr marL="360363"/>
            <a:r>
              <a:rPr lang="pt-BR" i="1" dirty="0">
                <a:highlight>
                  <a:srgbClr val="FFFFFF"/>
                </a:highlight>
              </a:rPr>
              <a:t>§ 2º  Na hipótese prevista no § 1º, a autoridade competente poderá providenciar a qualificação prévia do servidor para o desempenho das suas atribuições, conforme a natureza e a complexidade do objeto, ou designar outro servidor com a qualificação requerida, observado o disposto no § 3º do art. 8º.</a:t>
            </a:r>
          </a:p>
          <a:p>
            <a:pPr algn="just"/>
            <a:endParaRPr lang="pt-BR" dirty="0">
              <a:highlight>
                <a:srgbClr val="FFFFFF"/>
              </a:highlight>
            </a:endParaRPr>
          </a:p>
          <a:p>
            <a:pPr algn="just"/>
            <a:endParaRPr lang="pt-BR" dirty="0">
              <a:highlight>
                <a:srgbClr val="FFFFFF"/>
              </a:highlight>
            </a:endParaRPr>
          </a:p>
          <a:p>
            <a:pPr marL="360363" algn="ctr"/>
            <a:r>
              <a:rPr lang="pt-BR" b="1" dirty="0">
                <a:solidFill>
                  <a:srgbClr val="0070C0"/>
                </a:solidFill>
                <a:highlight>
                  <a:srgbClr val="FFFFFF"/>
                </a:highlight>
              </a:rPr>
              <a:t> </a:t>
            </a:r>
          </a:p>
          <a:p>
            <a:pPr algn="just"/>
            <a:endParaRPr lang="pt-BR" dirty="0">
              <a:highlight>
                <a:srgbClr val="FFFFFF"/>
              </a:highlight>
            </a:endParaRPr>
          </a:p>
          <a:p>
            <a:pPr algn="just"/>
            <a:endParaRPr lang="pt-BR" dirty="0">
              <a:highlight>
                <a:srgbClr val="FFFFFF"/>
              </a:highlight>
            </a:endParaRPr>
          </a:p>
          <a:p>
            <a:pPr marL="360363" algn="ctr"/>
            <a:r>
              <a:rPr lang="pt-BR" b="1" dirty="0">
                <a:solidFill>
                  <a:srgbClr val="0070C0"/>
                </a:solidFill>
                <a:highlight>
                  <a:srgbClr val="FFFFFF"/>
                </a:highlight>
              </a:rPr>
              <a:t> </a:t>
            </a:r>
          </a:p>
          <a:p>
            <a:pPr lvl="0" algn="ctr"/>
            <a:endParaRPr lang="pt-BR" b="1" dirty="0">
              <a:solidFill>
                <a:srgbClr val="0070C0"/>
              </a:solidFill>
              <a:highlight>
                <a:srgbClr val="FFFFFF"/>
              </a:highlight>
            </a:endParaRPr>
          </a:p>
          <a:p>
            <a:pPr algn="just"/>
            <a:endParaRPr lang="pt-BR" dirty="0">
              <a:highlight>
                <a:srgbClr val="FFFFFF"/>
              </a:highlight>
            </a:endParaRPr>
          </a:p>
          <a:p>
            <a:pPr algn="just"/>
            <a:endParaRPr lang="pt-BR" dirty="0">
              <a:highlight>
                <a:srgbClr val="FFFFFF"/>
              </a:highlight>
            </a:endParaRPr>
          </a:p>
          <a:p>
            <a:pPr marL="360363" algn="ctr"/>
            <a:r>
              <a:rPr lang="pt-BR" b="1" dirty="0">
                <a:solidFill>
                  <a:srgbClr val="0070C0"/>
                </a:solidFill>
                <a:highlight>
                  <a:srgbClr val="FFFFFF"/>
                </a:highlight>
              </a:rPr>
              <a:t> </a:t>
            </a:r>
          </a:p>
          <a:p>
            <a:pPr marL="360363" algn="ctr"/>
            <a:r>
              <a:rPr lang="pt-BR" b="1" dirty="0">
                <a:solidFill>
                  <a:srgbClr val="0070C0"/>
                </a:solidFill>
                <a:highlight>
                  <a:srgbClr val="FFFFFF"/>
                </a:highlight>
              </a:rPr>
              <a:t> </a:t>
            </a:r>
          </a:p>
          <a:p>
            <a:pPr marL="0" lvl="0" indent="0" algn="ctr" rtl="0">
              <a:spcBef>
                <a:spcPts val="1100"/>
              </a:spcBef>
              <a:spcAft>
                <a:spcPts val="0"/>
              </a:spcAft>
              <a:buNone/>
            </a:pPr>
            <a:endParaRPr lang="pt-BR" dirty="0">
              <a:highlight>
                <a:srgbClr val="FFFFFF"/>
              </a:highlight>
            </a:endParaRPr>
          </a:p>
        </p:txBody>
      </p:sp>
    </p:spTree>
    <p:extLst>
      <p:ext uri="{BB962C8B-B14F-4D97-AF65-F5344CB8AC3E}">
        <p14:creationId xmlns:p14="http://schemas.microsoft.com/office/powerpoint/2010/main" val="2827638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A27DB3C6-D21B-5070-E1C6-1C6100F7BB01}"/>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314A9B10-A39E-8D5A-DF18-CB0384AD7A46}"/>
              </a:ext>
            </a:extLst>
          </p:cNvPr>
          <p:cNvPicPr preferRelativeResize="0"/>
          <p:nvPr/>
        </p:nvPicPr>
        <p:blipFill>
          <a:blip r:embed="rId3">
            <a:alphaModFix/>
          </a:blip>
          <a:stretch>
            <a:fillRect/>
          </a:stretch>
        </p:blipFill>
        <p:spPr>
          <a:xfrm>
            <a:off x="10" y="0"/>
            <a:ext cx="9143990" cy="5143500"/>
          </a:xfrm>
          <a:prstGeom prst="rect">
            <a:avLst/>
          </a:prstGeom>
          <a:noFill/>
          <a:ln>
            <a:noFill/>
          </a:ln>
        </p:spPr>
      </p:pic>
      <p:sp>
        <p:nvSpPr>
          <p:cNvPr id="61" name="Google Shape;61;p14">
            <a:extLst>
              <a:ext uri="{FF2B5EF4-FFF2-40B4-BE49-F238E27FC236}">
                <a16:creationId xmlns:a16="http://schemas.microsoft.com/office/drawing/2014/main" id="{1D40F2EF-CACB-B4F0-9500-351CAD881E8A}"/>
              </a:ext>
            </a:extLst>
          </p:cNvPr>
          <p:cNvSpPr txBox="1"/>
          <p:nvPr/>
        </p:nvSpPr>
        <p:spPr>
          <a:xfrm>
            <a:off x="394850" y="110836"/>
            <a:ext cx="8354290" cy="1794163"/>
          </a:xfrm>
          <a:prstGeom prst="rect">
            <a:avLst/>
          </a:prstGeom>
          <a:noFill/>
          <a:ln>
            <a:noFill/>
          </a:ln>
        </p:spPr>
        <p:txBody>
          <a:bodyPr spcFirstLastPara="1" wrap="square" lIns="91425" tIns="91425" rIns="91425" bIns="91425" anchor="t" anchorCtr="0">
            <a:noAutofit/>
          </a:bodyPr>
          <a:lstStyle/>
          <a:p>
            <a:pPr lvl="0" algn="ctr">
              <a:spcBef>
                <a:spcPts val="1100"/>
              </a:spcBef>
            </a:pPr>
            <a:endParaRPr lang="pt-BR" sz="1500" dirty="0">
              <a:highlight>
                <a:srgbClr val="FFFFFF"/>
              </a:highlight>
            </a:endParaRPr>
          </a:p>
        </p:txBody>
      </p:sp>
      <p:sp>
        <p:nvSpPr>
          <p:cNvPr id="3" name="CaixaDeTexto 2">
            <a:extLst>
              <a:ext uri="{FF2B5EF4-FFF2-40B4-BE49-F238E27FC236}">
                <a16:creationId xmlns:a16="http://schemas.microsoft.com/office/drawing/2014/main" id="{05D76CFE-76AC-24D8-C0FA-23CA6D8C3C84}"/>
              </a:ext>
            </a:extLst>
          </p:cNvPr>
          <p:cNvSpPr txBox="1"/>
          <p:nvPr/>
        </p:nvSpPr>
        <p:spPr>
          <a:xfrm>
            <a:off x="630381" y="374073"/>
            <a:ext cx="7897091" cy="4393510"/>
          </a:xfrm>
          <a:prstGeom prst="rect">
            <a:avLst/>
          </a:prstGeom>
          <a:noFill/>
        </p:spPr>
        <p:txBody>
          <a:bodyPr wrap="square">
            <a:spAutoFit/>
          </a:bodyPr>
          <a:lstStyle/>
          <a:p>
            <a:pPr algn="just"/>
            <a:endParaRPr lang="pt-BR" dirty="0">
              <a:highlight>
                <a:srgbClr val="FFFFFF"/>
              </a:highlight>
            </a:endParaRPr>
          </a:p>
          <a:p>
            <a:pPr lvl="0" algn="ctr">
              <a:spcBef>
                <a:spcPts val="1100"/>
              </a:spcBef>
            </a:pPr>
            <a:r>
              <a:rPr lang="pt-BR" b="1" dirty="0">
                <a:solidFill>
                  <a:srgbClr val="0070C0"/>
                </a:solidFill>
                <a:highlight>
                  <a:srgbClr val="FFFFFF"/>
                </a:highlight>
              </a:rPr>
              <a:t>ATORES DA CONTRATAÇÃO PÚBLICA</a:t>
            </a:r>
          </a:p>
          <a:p>
            <a:pPr lvl="0" algn="ctr">
              <a:spcBef>
                <a:spcPts val="1100"/>
              </a:spcBef>
            </a:pPr>
            <a:endParaRPr lang="pt-BR" b="1" i="1" dirty="0">
              <a:solidFill>
                <a:srgbClr val="0070C0"/>
              </a:solidFill>
              <a:highlight>
                <a:srgbClr val="FFFFFF"/>
              </a:highlight>
            </a:endParaRPr>
          </a:p>
          <a:p>
            <a:pPr algn="ctr"/>
            <a:r>
              <a:rPr lang="pt-BR" b="1" dirty="0">
                <a:solidFill>
                  <a:srgbClr val="0070C0"/>
                </a:solidFill>
                <a:highlight>
                  <a:srgbClr val="FFFFFF"/>
                </a:highlight>
              </a:rPr>
              <a:t>Pode o agente público negar designação para atuar como agente de contratação? </a:t>
            </a:r>
          </a:p>
          <a:p>
            <a:pPr algn="ctr"/>
            <a:endParaRPr lang="pt-BR" dirty="0">
              <a:highlight>
                <a:srgbClr val="FFFFFF"/>
              </a:highlight>
            </a:endParaRPr>
          </a:p>
          <a:p>
            <a:pPr algn="just"/>
            <a:r>
              <a:rPr lang="pt-BR" dirty="0">
                <a:highlight>
                  <a:srgbClr val="FFFFFF"/>
                </a:highlight>
              </a:rPr>
              <a:t>Portanto, percebe-se que a regra é que o servidor não pode rejeitar a designação para a função, salvo se existir algum tipo de impedimento, suspeição, proibição ou conflito de interesses. Nestas hipóteses, o servidor poderá comunicar oficialmente à autoridade competente acerca da situação ensejadora da sua recusa.</a:t>
            </a:r>
          </a:p>
          <a:p>
            <a:pPr algn="just"/>
            <a:endParaRPr lang="pt-BR" dirty="0">
              <a:highlight>
                <a:srgbClr val="FFFFFF"/>
              </a:highlight>
            </a:endParaRPr>
          </a:p>
          <a:p>
            <a:pPr algn="just"/>
            <a:endParaRPr lang="pt-BR" dirty="0">
              <a:highlight>
                <a:srgbClr val="FFFFFF"/>
              </a:highlight>
            </a:endParaRPr>
          </a:p>
          <a:p>
            <a:pPr marL="360363" algn="ctr"/>
            <a:r>
              <a:rPr lang="pt-BR" b="1" dirty="0">
                <a:solidFill>
                  <a:srgbClr val="0070C0"/>
                </a:solidFill>
                <a:highlight>
                  <a:srgbClr val="FFFFFF"/>
                </a:highlight>
              </a:rPr>
              <a:t> </a:t>
            </a:r>
          </a:p>
          <a:p>
            <a:pPr lvl="0" algn="ctr"/>
            <a:endParaRPr lang="pt-BR" b="1" dirty="0">
              <a:solidFill>
                <a:srgbClr val="0070C0"/>
              </a:solidFill>
              <a:highlight>
                <a:srgbClr val="FFFFFF"/>
              </a:highlight>
            </a:endParaRPr>
          </a:p>
          <a:p>
            <a:pPr algn="just"/>
            <a:endParaRPr lang="pt-BR" dirty="0">
              <a:highlight>
                <a:srgbClr val="FFFFFF"/>
              </a:highlight>
            </a:endParaRPr>
          </a:p>
          <a:p>
            <a:pPr algn="just"/>
            <a:endParaRPr lang="pt-BR" dirty="0">
              <a:highlight>
                <a:srgbClr val="FFFFFF"/>
              </a:highlight>
            </a:endParaRPr>
          </a:p>
          <a:p>
            <a:pPr marL="360363" algn="ctr"/>
            <a:r>
              <a:rPr lang="pt-BR" b="1" dirty="0">
                <a:solidFill>
                  <a:srgbClr val="0070C0"/>
                </a:solidFill>
                <a:highlight>
                  <a:srgbClr val="FFFFFF"/>
                </a:highlight>
              </a:rPr>
              <a:t> </a:t>
            </a:r>
          </a:p>
          <a:p>
            <a:pPr marL="360363" algn="ctr"/>
            <a:r>
              <a:rPr lang="pt-BR" b="1" dirty="0">
                <a:solidFill>
                  <a:srgbClr val="0070C0"/>
                </a:solidFill>
                <a:highlight>
                  <a:srgbClr val="FFFFFF"/>
                </a:highlight>
              </a:rPr>
              <a:t> </a:t>
            </a:r>
          </a:p>
          <a:p>
            <a:pPr marL="0" lvl="0" indent="0" algn="ctr" rtl="0">
              <a:spcBef>
                <a:spcPts val="1100"/>
              </a:spcBef>
              <a:spcAft>
                <a:spcPts val="0"/>
              </a:spcAft>
              <a:buNone/>
            </a:pPr>
            <a:endParaRPr lang="pt-BR" dirty="0">
              <a:highlight>
                <a:srgbClr val="FFFFFF"/>
              </a:highlight>
            </a:endParaRPr>
          </a:p>
        </p:txBody>
      </p:sp>
    </p:spTree>
    <p:extLst>
      <p:ext uri="{BB962C8B-B14F-4D97-AF65-F5344CB8AC3E}">
        <p14:creationId xmlns:p14="http://schemas.microsoft.com/office/powerpoint/2010/main" val="36016259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12132C29-D28A-060A-8AFE-E4F544F03294}"/>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C5220E51-1CA0-3F01-AD7D-BA16909C8FAD}"/>
              </a:ext>
            </a:extLst>
          </p:cNvPr>
          <p:cNvPicPr preferRelativeResize="0"/>
          <p:nvPr/>
        </p:nvPicPr>
        <p:blipFill>
          <a:blip r:embed="rId3">
            <a:alphaModFix/>
          </a:blip>
          <a:stretch>
            <a:fillRect/>
          </a:stretch>
        </p:blipFill>
        <p:spPr>
          <a:xfrm>
            <a:off x="10" y="0"/>
            <a:ext cx="9143990" cy="5143500"/>
          </a:xfrm>
          <a:prstGeom prst="rect">
            <a:avLst/>
          </a:prstGeom>
          <a:noFill/>
          <a:ln>
            <a:noFill/>
          </a:ln>
        </p:spPr>
      </p:pic>
      <p:sp>
        <p:nvSpPr>
          <p:cNvPr id="61" name="Google Shape;61;p14">
            <a:extLst>
              <a:ext uri="{FF2B5EF4-FFF2-40B4-BE49-F238E27FC236}">
                <a16:creationId xmlns:a16="http://schemas.microsoft.com/office/drawing/2014/main" id="{2FC7E184-B5C3-C188-86D6-DCB0A0EF1C44}"/>
              </a:ext>
            </a:extLst>
          </p:cNvPr>
          <p:cNvSpPr txBox="1"/>
          <p:nvPr/>
        </p:nvSpPr>
        <p:spPr>
          <a:xfrm>
            <a:off x="394850" y="110836"/>
            <a:ext cx="8354290" cy="1794163"/>
          </a:xfrm>
          <a:prstGeom prst="rect">
            <a:avLst/>
          </a:prstGeom>
          <a:noFill/>
          <a:ln>
            <a:noFill/>
          </a:ln>
        </p:spPr>
        <p:txBody>
          <a:bodyPr spcFirstLastPara="1" wrap="square" lIns="91425" tIns="91425" rIns="91425" bIns="91425" anchor="t" anchorCtr="0">
            <a:noAutofit/>
          </a:bodyPr>
          <a:lstStyle/>
          <a:p>
            <a:pPr lvl="0" algn="ctr">
              <a:spcBef>
                <a:spcPts val="1100"/>
              </a:spcBef>
            </a:pPr>
            <a:endParaRPr lang="pt-BR" sz="1500" dirty="0">
              <a:highlight>
                <a:srgbClr val="FFFFFF"/>
              </a:highlight>
            </a:endParaRPr>
          </a:p>
        </p:txBody>
      </p:sp>
      <p:sp>
        <p:nvSpPr>
          <p:cNvPr id="3" name="CaixaDeTexto 2">
            <a:extLst>
              <a:ext uri="{FF2B5EF4-FFF2-40B4-BE49-F238E27FC236}">
                <a16:creationId xmlns:a16="http://schemas.microsoft.com/office/drawing/2014/main" id="{D0A851CA-260C-9788-4A7B-F71493FF1EA4}"/>
              </a:ext>
            </a:extLst>
          </p:cNvPr>
          <p:cNvSpPr txBox="1"/>
          <p:nvPr/>
        </p:nvSpPr>
        <p:spPr>
          <a:xfrm>
            <a:off x="443345" y="173182"/>
            <a:ext cx="8201891" cy="6081152"/>
          </a:xfrm>
          <a:prstGeom prst="rect">
            <a:avLst/>
          </a:prstGeom>
          <a:noFill/>
        </p:spPr>
        <p:txBody>
          <a:bodyPr wrap="square">
            <a:spAutoFit/>
          </a:bodyPr>
          <a:lstStyle/>
          <a:p>
            <a:pPr lvl="0" algn="ctr">
              <a:spcBef>
                <a:spcPts val="1100"/>
              </a:spcBef>
            </a:pPr>
            <a:r>
              <a:rPr lang="pt-BR" b="1" dirty="0">
                <a:solidFill>
                  <a:srgbClr val="0070C0"/>
                </a:solidFill>
                <a:highlight>
                  <a:srgbClr val="FFFFFF"/>
                </a:highlight>
              </a:rPr>
              <a:t>ATORES DA CONTRATAÇÃO PÚBLICA</a:t>
            </a:r>
          </a:p>
          <a:p>
            <a:pPr algn="ctr"/>
            <a:endParaRPr lang="pt-BR" sz="1600" b="1" i="1" dirty="0">
              <a:solidFill>
                <a:srgbClr val="0070C0"/>
              </a:solidFill>
              <a:highlight>
                <a:srgbClr val="FFFFFF"/>
              </a:highlight>
            </a:endParaRPr>
          </a:p>
          <a:p>
            <a:pPr algn="ctr"/>
            <a:r>
              <a:rPr lang="pt-BR" sz="1200" b="1" dirty="0">
                <a:solidFill>
                  <a:srgbClr val="0070C0"/>
                </a:solidFill>
                <a:highlight>
                  <a:srgbClr val="FFFFFF"/>
                </a:highlight>
              </a:rPr>
              <a:t>Agentes licitadores deverão ter plano de capacitação? Sim ou com certeza?</a:t>
            </a:r>
          </a:p>
          <a:p>
            <a:pPr algn="ctr"/>
            <a:endParaRPr lang="pt-BR" sz="1200" b="1" dirty="0">
              <a:solidFill>
                <a:srgbClr val="0070C0"/>
              </a:solidFill>
              <a:highlight>
                <a:srgbClr val="FFFFFF"/>
              </a:highlight>
            </a:endParaRPr>
          </a:p>
          <a:p>
            <a:pPr indent="360363" algn="just"/>
            <a:r>
              <a:rPr lang="pt-BR" sz="1200" dirty="0">
                <a:highlight>
                  <a:srgbClr val="FFFFFF"/>
                </a:highlight>
              </a:rPr>
              <a:t>De acordo com a </a:t>
            </a:r>
            <a:r>
              <a:rPr lang="pt-BR" sz="1200" b="1" dirty="0">
                <a:solidFill>
                  <a:srgbClr val="0070C0"/>
                </a:solidFill>
                <a:highlight>
                  <a:srgbClr val="FFFFFF"/>
                </a:highlight>
              </a:rPr>
              <a:t>PORTARIA SEGES/ME Nº 8.678, de 2021</a:t>
            </a:r>
            <a:r>
              <a:rPr lang="pt-BR" sz="1200" dirty="0">
                <a:highlight>
                  <a:srgbClr val="FFFFFF"/>
                </a:highlight>
              </a:rPr>
              <a:t>, que dispõe sobre a governança das contratações públicas no âmbito da Administração Pública federal direta, autárquica e fundacional, deverão ser elencadas em um</a:t>
            </a:r>
            <a:r>
              <a:rPr lang="pt-BR" sz="1200" b="1" dirty="0">
                <a:highlight>
                  <a:srgbClr val="FFFFFF"/>
                </a:highlight>
              </a:rPr>
              <a:t> Plano de Desenvolvimento de Pessoas – PDP </a:t>
            </a:r>
            <a:r>
              <a:rPr lang="pt-BR" sz="1200" dirty="0">
                <a:highlight>
                  <a:srgbClr val="FFFFFF"/>
                </a:highlight>
              </a:rPr>
              <a:t>ações de desenvolvimento dos dirigentes e demais agentes que atuam no processo de contratação. </a:t>
            </a:r>
          </a:p>
          <a:p>
            <a:pPr marL="360363"/>
            <a:r>
              <a:rPr lang="pt-BR" sz="1200" i="1" dirty="0">
                <a:highlight>
                  <a:srgbClr val="FFFFFF"/>
                </a:highlight>
              </a:rPr>
              <a:t>“Gestão por competências</a:t>
            </a:r>
          </a:p>
          <a:p>
            <a:pPr marL="360363"/>
            <a:r>
              <a:rPr lang="pt-BR" sz="1200" i="1" dirty="0">
                <a:highlight>
                  <a:srgbClr val="FFFFFF"/>
                </a:highlight>
              </a:rPr>
              <a:t>Art.  14. Compete ao órgão ou entidade, quanto à gestão por competências do processo de contratações públicas:</a:t>
            </a:r>
          </a:p>
          <a:p>
            <a:pPr marL="360363"/>
            <a:r>
              <a:rPr lang="pt-BR" sz="1200" i="1" dirty="0">
                <a:highlight>
                  <a:srgbClr val="FFFFFF"/>
                </a:highlight>
              </a:rPr>
              <a:t>I - assegurar a aderência às normas, regulamentações e padrões estabelecidos pelo órgão central do Sistema de Serviços Gerais - </a:t>
            </a:r>
            <a:r>
              <a:rPr lang="pt-BR" sz="1200" i="1" dirty="0" err="1">
                <a:highlight>
                  <a:srgbClr val="FFFFFF"/>
                </a:highlight>
              </a:rPr>
              <a:t>Sisg</a:t>
            </a:r>
            <a:r>
              <a:rPr lang="pt-BR" sz="1200" i="1" dirty="0">
                <a:highlight>
                  <a:srgbClr val="FFFFFF"/>
                </a:highlight>
              </a:rPr>
              <a:t>, quanto às competências para os agentes públicos que desempenham papéis ligados à governança, à gestão e à fiscalização das contratações;</a:t>
            </a:r>
          </a:p>
          <a:p>
            <a:pPr marL="360363"/>
            <a:r>
              <a:rPr lang="pt-BR" sz="1200" i="1" dirty="0">
                <a:highlight>
                  <a:srgbClr val="FFFFFF"/>
                </a:highlight>
              </a:rPr>
              <a:t>II - garantir que a escolha dos ocupantes de funções-chave, funções de confiança ou cargos em comissão, na área de contratações, seja fundamentada nos perfis de competências definidos conforme o inciso I, observando os princípios da transparência, da eficiência e do interesse público, bem como os requisitos definidos no art. 7º da Lei nº 14.133, de 2021; e</a:t>
            </a:r>
          </a:p>
          <a:p>
            <a:pPr marL="360363"/>
            <a:r>
              <a:rPr lang="pt-BR" sz="1200" b="1" i="1" dirty="0">
                <a:highlight>
                  <a:srgbClr val="FFFFFF"/>
                </a:highlight>
              </a:rPr>
              <a:t>III - elencar, no Plano de Desenvolvimento de Pessoas - PDP, nos termos do Decreto nº 9.991, de 28 de agosto de 2019, ações de desenvolvimento dos dirigentes e demais agentes que atuam no processo de contratação, contemplando aspectos técnicos, gerenciais e comportamentais desejáveis ao bom desempenho de suas funções.”</a:t>
            </a:r>
          </a:p>
          <a:p>
            <a:pPr algn="just"/>
            <a:endParaRPr lang="pt-BR" sz="1200" dirty="0">
              <a:highlight>
                <a:srgbClr val="FFFFFF"/>
              </a:highlight>
            </a:endParaRPr>
          </a:p>
          <a:p>
            <a:pPr algn="just"/>
            <a:endParaRPr lang="pt-BR" sz="1200" dirty="0">
              <a:highlight>
                <a:srgbClr val="FFFFFF"/>
              </a:highlight>
            </a:endParaRPr>
          </a:p>
          <a:p>
            <a:pPr marL="360363" algn="ctr"/>
            <a:r>
              <a:rPr lang="pt-BR" sz="1200" b="1" dirty="0">
                <a:solidFill>
                  <a:srgbClr val="0070C0"/>
                </a:solidFill>
                <a:highlight>
                  <a:srgbClr val="FFFFFF"/>
                </a:highlight>
              </a:rPr>
              <a:t> </a:t>
            </a:r>
          </a:p>
          <a:p>
            <a:pPr lvl="0" algn="ctr"/>
            <a:endParaRPr lang="pt-BR" sz="1200" b="1" dirty="0">
              <a:solidFill>
                <a:srgbClr val="0070C0"/>
              </a:solidFill>
              <a:highlight>
                <a:srgbClr val="FFFFFF"/>
              </a:highlight>
            </a:endParaRPr>
          </a:p>
          <a:p>
            <a:pPr algn="just"/>
            <a:endParaRPr lang="pt-BR" sz="1200" dirty="0">
              <a:highlight>
                <a:srgbClr val="FFFFFF"/>
              </a:highlight>
            </a:endParaRPr>
          </a:p>
          <a:p>
            <a:pPr algn="just"/>
            <a:endParaRPr lang="pt-BR" sz="1200" dirty="0">
              <a:highlight>
                <a:srgbClr val="FFFFFF"/>
              </a:highlight>
            </a:endParaRPr>
          </a:p>
          <a:p>
            <a:pPr marL="360363" algn="ctr"/>
            <a:r>
              <a:rPr lang="pt-BR" sz="1200" b="1" dirty="0">
                <a:solidFill>
                  <a:srgbClr val="0070C0"/>
                </a:solidFill>
                <a:highlight>
                  <a:srgbClr val="FFFFFF"/>
                </a:highlight>
              </a:rPr>
              <a:t> </a:t>
            </a:r>
          </a:p>
          <a:p>
            <a:pPr marL="360363" algn="ctr"/>
            <a:r>
              <a:rPr lang="pt-BR" sz="1200" b="1" dirty="0">
                <a:solidFill>
                  <a:srgbClr val="0070C0"/>
                </a:solidFill>
                <a:highlight>
                  <a:srgbClr val="FFFFFF"/>
                </a:highlight>
              </a:rPr>
              <a:t> </a:t>
            </a:r>
          </a:p>
          <a:p>
            <a:pPr marL="0" lvl="0" indent="0" algn="ctr" rtl="0">
              <a:spcBef>
                <a:spcPts val="1100"/>
              </a:spcBef>
              <a:spcAft>
                <a:spcPts val="0"/>
              </a:spcAft>
              <a:buNone/>
            </a:pPr>
            <a:endParaRPr lang="pt-BR" dirty="0">
              <a:highlight>
                <a:srgbClr val="FFFFFF"/>
              </a:highlight>
            </a:endParaRPr>
          </a:p>
        </p:txBody>
      </p:sp>
    </p:spTree>
    <p:extLst>
      <p:ext uri="{BB962C8B-B14F-4D97-AF65-F5344CB8AC3E}">
        <p14:creationId xmlns:p14="http://schemas.microsoft.com/office/powerpoint/2010/main" val="12529192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899313BD-5C86-1FBE-25A1-FE050D677F02}"/>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12564A8A-AA02-545A-1E20-57D0EEBE775C}"/>
              </a:ext>
            </a:extLst>
          </p:cNvPr>
          <p:cNvPicPr preferRelativeResize="0"/>
          <p:nvPr/>
        </p:nvPicPr>
        <p:blipFill>
          <a:blip r:embed="rId3">
            <a:alphaModFix/>
          </a:blip>
          <a:stretch>
            <a:fillRect/>
          </a:stretch>
        </p:blipFill>
        <p:spPr>
          <a:xfrm>
            <a:off x="10" y="0"/>
            <a:ext cx="9143990" cy="5143500"/>
          </a:xfrm>
          <a:prstGeom prst="rect">
            <a:avLst/>
          </a:prstGeom>
          <a:noFill/>
          <a:ln>
            <a:noFill/>
          </a:ln>
        </p:spPr>
      </p:pic>
      <p:sp>
        <p:nvSpPr>
          <p:cNvPr id="61" name="Google Shape;61;p14">
            <a:extLst>
              <a:ext uri="{FF2B5EF4-FFF2-40B4-BE49-F238E27FC236}">
                <a16:creationId xmlns:a16="http://schemas.microsoft.com/office/drawing/2014/main" id="{869B55D9-BE44-834F-455F-B1A5337D8305}"/>
              </a:ext>
            </a:extLst>
          </p:cNvPr>
          <p:cNvSpPr txBox="1"/>
          <p:nvPr/>
        </p:nvSpPr>
        <p:spPr>
          <a:xfrm>
            <a:off x="394850" y="110836"/>
            <a:ext cx="8354290" cy="1794163"/>
          </a:xfrm>
          <a:prstGeom prst="rect">
            <a:avLst/>
          </a:prstGeom>
          <a:noFill/>
          <a:ln>
            <a:noFill/>
          </a:ln>
        </p:spPr>
        <p:txBody>
          <a:bodyPr spcFirstLastPara="1" wrap="square" lIns="91425" tIns="91425" rIns="91425" bIns="91425" anchor="t" anchorCtr="0">
            <a:noAutofit/>
          </a:bodyPr>
          <a:lstStyle/>
          <a:p>
            <a:pPr lvl="0" algn="ctr">
              <a:spcBef>
                <a:spcPts val="1100"/>
              </a:spcBef>
            </a:pPr>
            <a:endParaRPr lang="pt-BR" sz="1500" dirty="0">
              <a:highlight>
                <a:srgbClr val="FFFFFF"/>
              </a:highlight>
            </a:endParaRPr>
          </a:p>
        </p:txBody>
      </p:sp>
      <p:sp>
        <p:nvSpPr>
          <p:cNvPr id="3" name="CaixaDeTexto 2">
            <a:extLst>
              <a:ext uri="{FF2B5EF4-FFF2-40B4-BE49-F238E27FC236}">
                <a16:creationId xmlns:a16="http://schemas.microsoft.com/office/drawing/2014/main" id="{EC73C436-B327-0ACA-FB44-702A800063B9}"/>
              </a:ext>
            </a:extLst>
          </p:cNvPr>
          <p:cNvSpPr txBox="1"/>
          <p:nvPr/>
        </p:nvSpPr>
        <p:spPr>
          <a:xfrm>
            <a:off x="443345" y="173182"/>
            <a:ext cx="8201891" cy="6176050"/>
          </a:xfrm>
          <a:prstGeom prst="rect">
            <a:avLst/>
          </a:prstGeom>
          <a:noFill/>
        </p:spPr>
        <p:txBody>
          <a:bodyPr wrap="square">
            <a:spAutoFit/>
          </a:bodyPr>
          <a:lstStyle/>
          <a:p>
            <a:pPr lvl="0" algn="ctr">
              <a:spcBef>
                <a:spcPts val="1100"/>
              </a:spcBef>
            </a:pPr>
            <a:endParaRPr lang="pt-BR" sz="1200" b="1" dirty="0">
              <a:solidFill>
                <a:srgbClr val="0070C0"/>
              </a:solidFill>
              <a:highlight>
                <a:srgbClr val="FFFFFF"/>
              </a:highlight>
            </a:endParaRPr>
          </a:p>
          <a:p>
            <a:pPr lvl="0" algn="ctr">
              <a:spcBef>
                <a:spcPts val="1100"/>
              </a:spcBef>
            </a:pPr>
            <a:r>
              <a:rPr lang="pt-BR" sz="1200" b="1" dirty="0">
                <a:solidFill>
                  <a:srgbClr val="0070C0"/>
                </a:solidFill>
                <a:highlight>
                  <a:srgbClr val="FFFFFF"/>
                </a:highlight>
              </a:rPr>
              <a:t>ATORES DA CONTRATAÇÃO PÚBLICA</a:t>
            </a:r>
          </a:p>
          <a:p>
            <a:pPr algn="ctr"/>
            <a:endParaRPr lang="pt-BR" sz="1300" b="1" i="1" dirty="0">
              <a:solidFill>
                <a:srgbClr val="0070C0"/>
              </a:solidFill>
              <a:highlight>
                <a:srgbClr val="FFFFFF"/>
              </a:highlight>
            </a:endParaRPr>
          </a:p>
          <a:p>
            <a:pPr algn="ctr"/>
            <a:r>
              <a:rPr lang="pt-BR" sz="1300" b="1" dirty="0">
                <a:solidFill>
                  <a:srgbClr val="0070C0"/>
                </a:solidFill>
                <a:highlight>
                  <a:srgbClr val="FFFFFF"/>
                </a:highlight>
              </a:rPr>
              <a:t>Agentes licitadores deverão ter plano de capacitação? Sim ou com certeza?</a:t>
            </a:r>
          </a:p>
          <a:p>
            <a:pPr algn="ctr"/>
            <a:endParaRPr lang="pt-BR" sz="1300" b="1" dirty="0">
              <a:solidFill>
                <a:srgbClr val="0070C0"/>
              </a:solidFill>
              <a:highlight>
                <a:srgbClr val="FFFFFF"/>
              </a:highlight>
            </a:endParaRPr>
          </a:p>
          <a:p>
            <a:pPr algn="just"/>
            <a:endParaRPr lang="pt-BR" sz="1200" dirty="0">
              <a:highlight>
                <a:srgbClr val="FFFFFF"/>
              </a:highlight>
            </a:endParaRPr>
          </a:p>
          <a:p>
            <a:pPr algn="just"/>
            <a:r>
              <a:rPr lang="pt-BR" sz="1200" dirty="0">
                <a:highlight>
                  <a:srgbClr val="FFFFFF"/>
                </a:highlight>
              </a:rPr>
              <a:t>Sugestão de boa prática: Regulamentar plano de capacitação prevendo capacitação contínua aos agentes públicos envolvidos nas atividades de capacitações públicas.</a:t>
            </a:r>
          </a:p>
          <a:p>
            <a:pPr algn="just"/>
            <a:endParaRPr lang="pt-BR" sz="1200" dirty="0">
              <a:highlight>
                <a:srgbClr val="FFFFFF"/>
              </a:highlight>
            </a:endParaRPr>
          </a:p>
          <a:p>
            <a:pPr algn="just"/>
            <a:r>
              <a:rPr lang="pt-BR" sz="1200" b="1" dirty="0">
                <a:highlight>
                  <a:srgbClr val="FFFFFF"/>
                </a:highlight>
              </a:rPr>
              <a:t>Diretrizes para capacitação dos profissionais de contratação pública</a:t>
            </a:r>
          </a:p>
          <a:p>
            <a:pPr algn="just"/>
            <a:endParaRPr lang="pt-BR" sz="1200" b="1" dirty="0">
              <a:highlight>
                <a:srgbClr val="FFFFFF"/>
              </a:highlight>
            </a:endParaRPr>
          </a:p>
          <a:p>
            <a:pPr marL="171450" indent="-171450" algn="just">
              <a:buFont typeface="Arial" panose="020B0604020202020204" pitchFamily="34" charset="0"/>
              <a:buChar char="•"/>
            </a:pPr>
            <a:r>
              <a:rPr lang="pt-BR" sz="1200" dirty="0">
                <a:highlight>
                  <a:srgbClr val="FFFFFF"/>
                </a:highlight>
              </a:rPr>
              <a:t>A Lei nº 14.133, de 2021 enfatizou a profissionalização dos agentes públicos para o desempenho das funções essenciais à execução dessa Lei quando, em seu art. 7º, traz a gestão por competência como instrumento a ser estabelecido pela autoridade máxima do órgão ou entidade na designação desses agentes. </a:t>
            </a:r>
          </a:p>
          <a:p>
            <a:pPr marL="171450" indent="-171450" algn="just">
              <a:buFont typeface="Arial" panose="020B0604020202020204" pitchFamily="34" charset="0"/>
              <a:buChar char="•"/>
            </a:pPr>
            <a:endParaRPr lang="pt-BR" sz="1200" dirty="0">
              <a:highlight>
                <a:srgbClr val="FFFFFF"/>
              </a:highlight>
            </a:endParaRPr>
          </a:p>
          <a:p>
            <a:pPr marL="171450" indent="-171450" algn="just">
              <a:buFont typeface="Arial" panose="020B0604020202020204" pitchFamily="34" charset="0"/>
              <a:buChar char="•"/>
            </a:pPr>
            <a:r>
              <a:rPr lang="pt-BR" sz="1200" dirty="0">
                <a:highlight>
                  <a:srgbClr val="FFFFFF"/>
                </a:highlight>
              </a:rPr>
              <a:t>A gestão por competências não está somente ligada à capacitação contínua dos profissionais de compras públicas, como também à escolha dos ocupantes de </a:t>
            </a:r>
            <a:r>
              <a:rPr lang="pt-BR" sz="1200" dirty="0" err="1">
                <a:highlight>
                  <a:srgbClr val="FFFFFF"/>
                </a:highlight>
              </a:rPr>
              <a:t>funçõeschave</a:t>
            </a:r>
            <a:endParaRPr lang="pt-BR" sz="1200" dirty="0">
              <a:highlight>
                <a:srgbClr val="FFFFFF"/>
              </a:highlight>
            </a:endParaRPr>
          </a:p>
          <a:p>
            <a:pPr algn="just"/>
            <a:endParaRPr lang="pt-BR" sz="1200" dirty="0">
              <a:highlight>
                <a:srgbClr val="FFFFFF"/>
              </a:highlight>
            </a:endParaRPr>
          </a:p>
          <a:p>
            <a:pPr marL="171450" indent="-171450" algn="just">
              <a:buFont typeface="Arial" panose="020B0604020202020204" pitchFamily="34" charset="0"/>
              <a:buChar char="•"/>
            </a:pPr>
            <a:r>
              <a:rPr lang="pt-BR" sz="1200" dirty="0">
                <a:highlight>
                  <a:srgbClr val="FFFFFF"/>
                </a:highlight>
              </a:rPr>
              <a:t>A Lei nº 14.133, de 2021, em seu art. 7º, ao destacar a gestão por competência, assegura que os agentes públicos responsáveis pelas funções essenciais desenvolvam, mantenham e aprimorem suas habilidades.</a:t>
            </a:r>
            <a:endParaRPr lang="pt-BR" sz="1200" b="1" dirty="0">
              <a:highlight>
                <a:srgbClr val="FFFFFF"/>
              </a:highlight>
            </a:endParaRPr>
          </a:p>
          <a:p>
            <a:pPr algn="just"/>
            <a:r>
              <a:rPr lang="pt-BR" sz="1200" b="1" i="1" dirty="0">
                <a:solidFill>
                  <a:srgbClr val="0070C0"/>
                </a:solidFill>
                <a:highlight>
                  <a:srgbClr val="FFFFFF"/>
                </a:highlight>
              </a:rPr>
              <a:t>  </a:t>
            </a:r>
          </a:p>
          <a:p>
            <a:pPr marL="360363" algn="ctr"/>
            <a:r>
              <a:rPr lang="pt-BR" sz="1200" b="1" i="1" dirty="0">
                <a:solidFill>
                  <a:srgbClr val="0070C0"/>
                </a:solidFill>
                <a:highlight>
                  <a:srgbClr val="FFFFFF"/>
                </a:highlight>
              </a:rPr>
              <a:t> </a:t>
            </a:r>
          </a:p>
          <a:p>
            <a:pPr algn="just"/>
            <a:endParaRPr lang="pt-BR" sz="1200" dirty="0">
              <a:highlight>
                <a:srgbClr val="FFFFFF"/>
              </a:highlight>
            </a:endParaRPr>
          </a:p>
          <a:p>
            <a:pPr algn="just"/>
            <a:endParaRPr lang="pt-BR" sz="1200" dirty="0">
              <a:highlight>
                <a:srgbClr val="FFFFFF"/>
              </a:highlight>
            </a:endParaRPr>
          </a:p>
          <a:p>
            <a:pPr marL="360363" algn="ctr"/>
            <a:r>
              <a:rPr lang="pt-BR" sz="1200" b="1" dirty="0">
                <a:solidFill>
                  <a:srgbClr val="0070C0"/>
                </a:solidFill>
                <a:highlight>
                  <a:srgbClr val="FFFFFF"/>
                </a:highlight>
              </a:rPr>
              <a:t> </a:t>
            </a:r>
          </a:p>
          <a:p>
            <a:pPr lvl="0" algn="ctr"/>
            <a:endParaRPr lang="pt-BR" sz="1200" b="1" dirty="0">
              <a:solidFill>
                <a:srgbClr val="0070C0"/>
              </a:solidFill>
              <a:highlight>
                <a:srgbClr val="FFFFFF"/>
              </a:highlight>
            </a:endParaRPr>
          </a:p>
          <a:p>
            <a:pPr algn="just"/>
            <a:endParaRPr lang="pt-BR" sz="1200" dirty="0">
              <a:highlight>
                <a:srgbClr val="FFFFFF"/>
              </a:highlight>
            </a:endParaRPr>
          </a:p>
          <a:p>
            <a:pPr algn="just"/>
            <a:endParaRPr lang="pt-BR" sz="1200" dirty="0">
              <a:highlight>
                <a:srgbClr val="FFFFFF"/>
              </a:highlight>
            </a:endParaRPr>
          </a:p>
          <a:p>
            <a:pPr marL="360363" algn="ctr"/>
            <a:r>
              <a:rPr lang="pt-BR" sz="1200" b="1" dirty="0">
                <a:solidFill>
                  <a:srgbClr val="0070C0"/>
                </a:solidFill>
                <a:highlight>
                  <a:srgbClr val="FFFFFF"/>
                </a:highlight>
              </a:rPr>
              <a:t> </a:t>
            </a:r>
          </a:p>
          <a:p>
            <a:pPr marL="360363" algn="ctr"/>
            <a:r>
              <a:rPr lang="pt-BR" sz="1200" b="1" dirty="0">
                <a:solidFill>
                  <a:srgbClr val="0070C0"/>
                </a:solidFill>
                <a:highlight>
                  <a:srgbClr val="FFFFFF"/>
                </a:highlight>
              </a:rPr>
              <a:t> </a:t>
            </a:r>
          </a:p>
          <a:p>
            <a:pPr marL="0" lvl="0" indent="0" algn="ctr" rtl="0">
              <a:spcBef>
                <a:spcPts val="1100"/>
              </a:spcBef>
              <a:spcAft>
                <a:spcPts val="0"/>
              </a:spcAft>
              <a:buNone/>
            </a:pPr>
            <a:endParaRPr lang="pt-BR" dirty="0">
              <a:highlight>
                <a:srgbClr val="FFFFFF"/>
              </a:highlight>
            </a:endParaRPr>
          </a:p>
        </p:txBody>
      </p:sp>
    </p:spTree>
    <p:extLst>
      <p:ext uri="{BB962C8B-B14F-4D97-AF65-F5344CB8AC3E}">
        <p14:creationId xmlns:p14="http://schemas.microsoft.com/office/powerpoint/2010/main" val="23490043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B8A7991B-BFA7-4457-C578-E7A4CBF19113}"/>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34085B9A-6FB6-28F4-83B8-9761D0EB6592}"/>
              </a:ext>
            </a:extLst>
          </p:cNvPr>
          <p:cNvPicPr preferRelativeResize="0"/>
          <p:nvPr/>
        </p:nvPicPr>
        <p:blipFill>
          <a:blip r:embed="rId3">
            <a:alphaModFix/>
          </a:blip>
          <a:stretch>
            <a:fillRect/>
          </a:stretch>
        </p:blipFill>
        <p:spPr>
          <a:xfrm>
            <a:off x="0" y="0"/>
            <a:ext cx="9143990" cy="5143500"/>
          </a:xfrm>
          <a:prstGeom prst="rect">
            <a:avLst/>
          </a:prstGeom>
          <a:noFill/>
          <a:ln>
            <a:noFill/>
          </a:ln>
        </p:spPr>
      </p:pic>
      <p:sp>
        <p:nvSpPr>
          <p:cNvPr id="61" name="Google Shape;61;p14">
            <a:extLst>
              <a:ext uri="{FF2B5EF4-FFF2-40B4-BE49-F238E27FC236}">
                <a16:creationId xmlns:a16="http://schemas.microsoft.com/office/drawing/2014/main" id="{EA78D5E4-4035-C995-B0A4-DC448F520CBB}"/>
              </a:ext>
            </a:extLst>
          </p:cNvPr>
          <p:cNvSpPr txBox="1"/>
          <p:nvPr/>
        </p:nvSpPr>
        <p:spPr>
          <a:xfrm>
            <a:off x="367146" y="193964"/>
            <a:ext cx="8354290" cy="1794163"/>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500" dirty="0">
              <a:solidFill>
                <a:schemeClr val="dk2"/>
              </a:solidFill>
            </a:endParaRPr>
          </a:p>
        </p:txBody>
      </p:sp>
      <p:sp>
        <p:nvSpPr>
          <p:cNvPr id="6" name="CaixaDeTexto 5">
            <a:extLst>
              <a:ext uri="{FF2B5EF4-FFF2-40B4-BE49-F238E27FC236}">
                <a16:creationId xmlns:a16="http://schemas.microsoft.com/office/drawing/2014/main" id="{A8ABDAAF-E338-D999-3619-46794846B470}"/>
              </a:ext>
            </a:extLst>
          </p:cNvPr>
          <p:cNvSpPr txBox="1"/>
          <p:nvPr/>
        </p:nvSpPr>
        <p:spPr>
          <a:xfrm>
            <a:off x="471055" y="464126"/>
            <a:ext cx="8137536" cy="3018775"/>
          </a:xfrm>
          <a:prstGeom prst="rect">
            <a:avLst/>
          </a:prstGeom>
          <a:noFill/>
        </p:spPr>
        <p:txBody>
          <a:bodyPr wrap="square">
            <a:spAutoFit/>
          </a:bodyPr>
          <a:lstStyle/>
          <a:p>
            <a:pPr>
              <a:spcBef>
                <a:spcPts val="1100"/>
              </a:spcBef>
            </a:pPr>
            <a:r>
              <a:rPr lang="pt-BR" sz="1400" b="1" dirty="0">
                <a:solidFill>
                  <a:srgbClr val="002060"/>
                </a:solidFill>
                <a:highlight>
                  <a:srgbClr val="FFFFFF"/>
                </a:highlight>
              </a:rPr>
              <a:t>Formação Acadêmica</a:t>
            </a:r>
          </a:p>
          <a:p>
            <a:pPr>
              <a:spcBef>
                <a:spcPts val="1100"/>
              </a:spcBef>
            </a:pPr>
            <a:r>
              <a:rPr lang="pt-BR" sz="1400" b="1" dirty="0">
                <a:solidFill>
                  <a:srgbClr val="002060"/>
                </a:solidFill>
                <a:highlight>
                  <a:srgbClr val="FFFFFF"/>
                </a:highlight>
              </a:rPr>
              <a:t>Mestre </a:t>
            </a:r>
            <a:r>
              <a:rPr lang="pt-BR" sz="1400" dirty="0">
                <a:solidFill>
                  <a:srgbClr val="002060"/>
                </a:solidFill>
                <a:highlight>
                  <a:srgbClr val="FFFFFF"/>
                </a:highlight>
              </a:rPr>
              <a:t>em Planejamento e Governança Pública (UTFPR, 2020).</a:t>
            </a:r>
          </a:p>
          <a:p>
            <a:pPr>
              <a:spcBef>
                <a:spcPts val="1100"/>
              </a:spcBef>
            </a:pPr>
            <a:r>
              <a:rPr lang="pt-BR" sz="1400" b="1" dirty="0">
                <a:solidFill>
                  <a:srgbClr val="002060"/>
                </a:solidFill>
                <a:highlight>
                  <a:srgbClr val="FFFFFF"/>
                </a:highlight>
              </a:rPr>
              <a:t>Pós-Graduada</a:t>
            </a:r>
            <a:r>
              <a:rPr lang="pt-BR" sz="1400" dirty="0">
                <a:solidFill>
                  <a:srgbClr val="002060"/>
                </a:solidFill>
                <a:highlight>
                  <a:srgbClr val="FFFFFF"/>
                </a:highlight>
              </a:rPr>
              <a:t> em Direito Tributário (</a:t>
            </a:r>
            <a:r>
              <a:rPr lang="pt-BR" sz="1400" dirty="0" err="1">
                <a:solidFill>
                  <a:srgbClr val="002060"/>
                </a:solidFill>
                <a:highlight>
                  <a:srgbClr val="FFFFFF"/>
                </a:highlight>
              </a:rPr>
              <a:t>Uniderp</a:t>
            </a:r>
            <a:r>
              <a:rPr lang="pt-BR" sz="1400" dirty="0">
                <a:solidFill>
                  <a:srgbClr val="002060"/>
                </a:solidFill>
                <a:highlight>
                  <a:srgbClr val="FFFFFF"/>
                </a:highlight>
              </a:rPr>
              <a:t>/</a:t>
            </a:r>
            <a:r>
              <a:rPr lang="pt-BR" sz="1400" dirty="0" err="1">
                <a:solidFill>
                  <a:srgbClr val="002060"/>
                </a:solidFill>
                <a:highlight>
                  <a:srgbClr val="FFFFFF"/>
                </a:highlight>
              </a:rPr>
              <a:t>Anhaguera</a:t>
            </a:r>
            <a:r>
              <a:rPr lang="pt-BR" sz="1400" dirty="0">
                <a:solidFill>
                  <a:srgbClr val="002060"/>
                </a:solidFill>
                <a:highlight>
                  <a:srgbClr val="FFFFFF"/>
                </a:highlight>
              </a:rPr>
              <a:t>, 2012) e Pós-Graduada em Direito Constitucional pela (UNISUL, 2009). </a:t>
            </a:r>
          </a:p>
          <a:p>
            <a:pPr>
              <a:spcBef>
                <a:spcPts val="1100"/>
              </a:spcBef>
            </a:pPr>
            <a:endParaRPr lang="pt-BR" dirty="0">
              <a:solidFill>
                <a:srgbClr val="002060"/>
              </a:solidFill>
              <a:highlight>
                <a:srgbClr val="FFFFFF"/>
              </a:highlight>
            </a:endParaRPr>
          </a:p>
          <a:p>
            <a:pPr algn="ctr">
              <a:spcBef>
                <a:spcPts val="1100"/>
              </a:spcBef>
            </a:pPr>
            <a:r>
              <a:rPr lang="pt-BR" sz="1400" b="1" dirty="0">
                <a:solidFill>
                  <a:srgbClr val="002060"/>
                </a:solidFill>
                <a:highlight>
                  <a:srgbClr val="FFFFFF"/>
                </a:highlight>
              </a:rPr>
              <a:t> @gabrielaliraborges</a:t>
            </a:r>
          </a:p>
          <a:p>
            <a:pPr algn="ctr">
              <a:spcBef>
                <a:spcPts val="1100"/>
              </a:spcBef>
            </a:pPr>
            <a:endParaRPr lang="pt-BR" b="1" dirty="0">
              <a:solidFill>
                <a:srgbClr val="002060"/>
              </a:solidFill>
              <a:highlight>
                <a:srgbClr val="FFFFFF"/>
              </a:highlight>
            </a:endParaRPr>
          </a:p>
          <a:p>
            <a:pPr algn="r">
              <a:spcBef>
                <a:spcPts val="1100"/>
              </a:spcBef>
            </a:pPr>
            <a:r>
              <a:rPr lang="pt-BR" dirty="0">
                <a:highlight>
                  <a:srgbClr val="FFFFFF"/>
                </a:highlight>
                <a:hlinkClick r:id="rId4"/>
              </a:rPr>
              <a:t>www.linkedin.com/in/gabriela-lira-borges-advogado-professor-licitação-administrativo</a:t>
            </a:r>
            <a:endParaRPr lang="pt-BR" dirty="0">
              <a:highlight>
                <a:srgbClr val="FFFFFF"/>
              </a:highlight>
            </a:endParaRPr>
          </a:p>
          <a:p>
            <a:pPr algn="ctr">
              <a:spcBef>
                <a:spcPts val="1100"/>
              </a:spcBef>
            </a:pPr>
            <a:endParaRPr lang="pt-BR" sz="1400" b="1" dirty="0">
              <a:solidFill>
                <a:srgbClr val="002060"/>
              </a:solidFill>
              <a:highlight>
                <a:srgbClr val="FFFFFF"/>
              </a:highlight>
            </a:endParaRPr>
          </a:p>
        </p:txBody>
      </p:sp>
      <p:pic>
        <p:nvPicPr>
          <p:cNvPr id="7" name="Picture 6" descr="Logotipo Instagram pequeno PNG transparente - StickPNG">
            <a:extLst>
              <a:ext uri="{FF2B5EF4-FFF2-40B4-BE49-F238E27FC236}">
                <a16:creationId xmlns:a16="http://schemas.microsoft.com/office/drawing/2014/main" id="{3570549B-694C-87F2-3D34-9073F3E33CE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81505" y="1828001"/>
            <a:ext cx="1589950" cy="860575"/>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m 8">
            <a:extLst>
              <a:ext uri="{FF2B5EF4-FFF2-40B4-BE49-F238E27FC236}">
                <a16:creationId xmlns:a16="http://schemas.microsoft.com/office/drawing/2014/main" id="{12280BD8-CB67-F59D-C7A0-519A88DDBC35}"/>
              </a:ext>
            </a:extLst>
          </p:cNvPr>
          <p:cNvPicPr>
            <a:picLocks noChangeAspect="1"/>
          </p:cNvPicPr>
          <p:nvPr/>
        </p:nvPicPr>
        <p:blipFill>
          <a:blip r:embed="rId6"/>
          <a:stretch>
            <a:fillRect/>
          </a:stretch>
        </p:blipFill>
        <p:spPr>
          <a:xfrm>
            <a:off x="1322043" y="2688576"/>
            <a:ext cx="448126" cy="466798"/>
          </a:xfrm>
          <a:prstGeom prst="rect">
            <a:avLst/>
          </a:prstGeom>
        </p:spPr>
      </p:pic>
    </p:spTree>
    <p:extLst>
      <p:ext uri="{BB962C8B-B14F-4D97-AF65-F5344CB8AC3E}">
        <p14:creationId xmlns:p14="http://schemas.microsoft.com/office/powerpoint/2010/main" val="33391050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E2B31AA3-04C2-554C-10ED-7EB88D8B0880}"/>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6911AD89-3085-88D2-999E-E56050A2747D}"/>
              </a:ext>
            </a:extLst>
          </p:cNvPr>
          <p:cNvPicPr preferRelativeResize="0"/>
          <p:nvPr/>
        </p:nvPicPr>
        <p:blipFill>
          <a:blip r:embed="rId3">
            <a:alphaModFix/>
          </a:blip>
          <a:stretch>
            <a:fillRect/>
          </a:stretch>
        </p:blipFill>
        <p:spPr>
          <a:xfrm>
            <a:off x="10" y="0"/>
            <a:ext cx="9143990" cy="5143500"/>
          </a:xfrm>
          <a:prstGeom prst="rect">
            <a:avLst/>
          </a:prstGeom>
          <a:noFill/>
          <a:ln>
            <a:noFill/>
          </a:ln>
        </p:spPr>
      </p:pic>
      <p:sp>
        <p:nvSpPr>
          <p:cNvPr id="61" name="Google Shape;61;p14">
            <a:extLst>
              <a:ext uri="{FF2B5EF4-FFF2-40B4-BE49-F238E27FC236}">
                <a16:creationId xmlns:a16="http://schemas.microsoft.com/office/drawing/2014/main" id="{93C3A981-1E6F-46F7-66B0-725E36EA02CC}"/>
              </a:ext>
            </a:extLst>
          </p:cNvPr>
          <p:cNvSpPr txBox="1"/>
          <p:nvPr/>
        </p:nvSpPr>
        <p:spPr>
          <a:xfrm>
            <a:off x="394850" y="110836"/>
            <a:ext cx="8354290" cy="1794163"/>
          </a:xfrm>
          <a:prstGeom prst="rect">
            <a:avLst/>
          </a:prstGeom>
          <a:noFill/>
          <a:ln>
            <a:noFill/>
          </a:ln>
        </p:spPr>
        <p:txBody>
          <a:bodyPr spcFirstLastPara="1" wrap="square" lIns="91425" tIns="91425" rIns="91425" bIns="91425" anchor="t" anchorCtr="0">
            <a:noAutofit/>
          </a:bodyPr>
          <a:lstStyle/>
          <a:p>
            <a:pPr lvl="0" algn="ctr">
              <a:spcBef>
                <a:spcPts val="1100"/>
              </a:spcBef>
            </a:pPr>
            <a:endParaRPr lang="pt-BR" sz="1500" dirty="0">
              <a:highlight>
                <a:srgbClr val="FFFFFF"/>
              </a:highlight>
            </a:endParaRPr>
          </a:p>
        </p:txBody>
      </p:sp>
      <p:sp>
        <p:nvSpPr>
          <p:cNvPr id="3" name="CaixaDeTexto 2">
            <a:extLst>
              <a:ext uri="{FF2B5EF4-FFF2-40B4-BE49-F238E27FC236}">
                <a16:creationId xmlns:a16="http://schemas.microsoft.com/office/drawing/2014/main" id="{D035AB0C-9D4B-6250-272E-F002843F77E6}"/>
              </a:ext>
            </a:extLst>
          </p:cNvPr>
          <p:cNvSpPr txBox="1"/>
          <p:nvPr/>
        </p:nvSpPr>
        <p:spPr>
          <a:xfrm>
            <a:off x="443345" y="173182"/>
            <a:ext cx="8201891" cy="6219651"/>
          </a:xfrm>
          <a:prstGeom prst="rect">
            <a:avLst/>
          </a:prstGeom>
          <a:noFill/>
        </p:spPr>
        <p:txBody>
          <a:bodyPr wrap="square">
            <a:spAutoFit/>
          </a:bodyPr>
          <a:lstStyle/>
          <a:p>
            <a:pPr lvl="0" algn="ctr">
              <a:spcBef>
                <a:spcPts val="1100"/>
              </a:spcBef>
            </a:pPr>
            <a:r>
              <a:rPr lang="pt-BR" sz="1200" b="1" dirty="0">
                <a:solidFill>
                  <a:srgbClr val="0070C0"/>
                </a:solidFill>
                <a:highlight>
                  <a:srgbClr val="FFFFFF"/>
                </a:highlight>
              </a:rPr>
              <a:t>ATORES DA CONTRATAÇÃO PÚBLICA</a:t>
            </a:r>
          </a:p>
          <a:p>
            <a:pPr algn="ctr"/>
            <a:endParaRPr lang="pt-BR" sz="1300" b="1" i="1" dirty="0">
              <a:solidFill>
                <a:srgbClr val="0070C0"/>
              </a:solidFill>
              <a:highlight>
                <a:srgbClr val="FFFFFF"/>
              </a:highlight>
            </a:endParaRPr>
          </a:p>
          <a:p>
            <a:pPr algn="ctr"/>
            <a:r>
              <a:rPr lang="pt-BR" sz="1300" b="1" dirty="0">
                <a:solidFill>
                  <a:srgbClr val="0070C0"/>
                </a:solidFill>
                <a:highlight>
                  <a:srgbClr val="FFFFFF"/>
                </a:highlight>
              </a:rPr>
              <a:t>Agentes licitadores deverão ter plano de capacitação? Sim ou com certeza?</a:t>
            </a:r>
          </a:p>
          <a:p>
            <a:pPr algn="ctr"/>
            <a:endParaRPr lang="pt-BR" sz="1300" b="1" dirty="0">
              <a:solidFill>
                <a:srgbClr val="0070C0"/>
              </a:solidFill>
              <a:highlight>
                <a:srgbClr val="FFFFFF"/>
              </a:highlight>
            </a:endParaRPr>
          </a:p>
          <a:p>
            <a:pPr algn="just"/>
            <a:endParaRPr lang="pt-BR" sz="1200" dirty="0">
              <a:highlight>
                <a:srgbClr val="FFFFFF"/>
              </a:highlight>
            </a:endParaRPr>
          </a:p>
          <a:p>
            <a:pPr algn="just"/>
            <a:r>
              <a:rPr lang="pt-BR" sz="1200" b="1" dirty="0">
                <a:highlight>
                  <a:srgbClr val="FFFFFF"/>
                </a:highlight>
              </a:rPr>
              <a:t>Ferramentas da gestão por competências na contratações públicas</a:t>
            </a:r>
          </a:p>
          <a:p>
            <a:pPr algn="just"/>
            <a:r>
              <a:rPr lang="pt-BR" sz="1200" b="1" dirty="0">
                <a:solidFill>
                  <a:srgbClr val="0070C0"/>
                </a:solidFill>
                <a:highlight>
                  <a:srgbClr val="FFFFFF"/>
                </a:highlight>
              </a:rPr>
              <a:t>(Fonte: </a:t>
            </a:r>
            <a:r>
              <a:rPr lang="pt-BR" sz="1200" dirty="0">
                <a:solidFill>
                  <a:srgbClr val="0070C0"/>
                </a:solidFill>
                <a:highlight>
                  <a:srgbClr val="FFFFFF"/>
                </a:highlight>
              </a:rPr>
              <a:t>Manual de orientações e boas práticas na nova lei de licitações e contratos administrativos : versão do arquivo nº 01 / Ministério da Gestão e da Inovação em Serviços Públicos. -- Brasília : Diretoria de Normas e Sistemas de Logística/SEGES/MGI, 2025. 428 p. : il. )</a:t>
            </a:r>
            <a:endParaRPr lang="pt-BR" sz="1200" b="1" dirty="0">
              <a:solidFill>
                <a:srgbClr val="0070C0"/>
              </a:solidFill>
              <a:highlight>
                <a:srgbClr val="FFFFFF"/>
              </a:highlight>
            </a:endParaRPr>
          </a:p>
          <a:p>
            <a:pPr algn="just"/>
            <a:endParaRPr lang="pt-BR" sz="1200" b="1" dirty="0">
              <a:highlight>
                <a:srgbClr val="FFFFFF"/>
              </a:highlight>
            </a:endParaRPr>
          </a:p>
          <a:p>
            <a:pPr marL="171450" indent="-171450" algn="just">
              <a:buFont typeface="Arial" panose="020B0604020202020204" pitchFamily="34" charset="0"/>
              <a:buChar char="•"/>
            </a:pPr>
            <a:r>
              <a:rPr lang="pt-BR" sz="1200" b="1" dirty="0">
                <a:highlight>
                  <a:srgbClr val="FFFFFF"/>
                </a:highlight>
              </a:rPr>
              <a:t>Matriz de competências: </a:t>
            </a:r>
            <a:r>
              <a:rPr lang="pt-BR" sz="1200" dirty="0">
                <a:highlight>
                  <a:srgbClr val="FFFFFF"/>
                </a:highlight>
              </a:rPr>
              <a:t>é uma ferramenta que, a partir do mapeamento, organização e análise das competências necessárias para o desenvolvimento de cargos, funções e processos, apoia a estruturação das responsabilidades, atribuições e habilidades necessárias para cada cargo, função e processos, possibilitando identificar lacunas, orientar capacitações e treinamentos e alinhar as competências dos agentes públicos que atuam no processo de licitação e contratação aos objetivos estratégicos definidos pelas instâncias de governança das contratações. (...) cada órgão ou entidade pode e deve elaborar sua própria matriz de competências, ajustando-a às suas realidades, características e especificidades institucionais. </a:t>
            </a:r>
          </a:p>
          <a:p>
            <a:pPr marL="171450" indent="-171450" algn="just">
              <a:buFont typeface="Arial" panose="020B0604020202020204" pitchFamily="34" charset="0"/>
              <a:buChar char="•"/>
            </a:pPr>
            <a:endParaRPr lang="pt-BR" sz="1200" b="1" dirty="0">
              <a:highlight>
                <a:srgbClr val="FFFFFF"/>
              </a:highlight>
            </a:endParaRPr>
          </a:p>
          <a:p>
            <a:pPr marL="171450" indent="-171450" algn="just">
              <a:buFont typeface="Arial" panose="020B0604020202020204" pitchFamily="34" charset="0"/>
              <a:buChar char="•"/>
            </a:pPr>
            <a:r>
              <a:rPr lang="pt-BR" sz="1200" b="1" dirty="0">
                <a:highlight>
                  <a:srgbClr val="FFFFFF"/>
                </a:highlight>
              </a:rPr>
              <a:t>Trilhas de aprendizagem: “</a:t>
            </a:r>
            <a:r>
              <a:rPr lang="pt-BR" sz="1200" dirty="0">
                <a:highlight>
                  <a:srgbClr val="FFFFFF"/>
                </a:highlight>
              </a:rPr>
              <a:t>Elas, segundo define a Enap, “são caminhos alternativos e flexíveis para promover o desenvolvimento pessoal e profissional, onde são disponibilizados cursos, eventos, oficinas, artigos, vídeos, podcasts e outros formatos de materiais”.”</a:t>
            </a:r>
          </a:p>
          <a:p>
            <a:pPr algn="just"/>
            <a:r>
              <a:rPr lang="pt-BR" sz="1200" b="1" i="1" dirty="0">
                <a:solidFill>
                  <a:srgbClr val="0070C0"/>
                </a:solidFill>
                <a:highlight>
                  <a:srgbClr val="FFFFFF"/>
                </a:highlight>
              </a:rPr>
              <a:t>  </a:t>
            </a:r>
          </a:p>
          <a:p>
            <a:pPr marL="360363" algn="ctr"/>
            <a:r>
              <a:rPr lang="pt-BR" sz="1200" b="1" i="1" dirty="0">
                <a:solidFill>
                  <a:srgbClr val="0070C0"/>
                </a:solidFill>
                <a:highlight>
                  <a:srgbClr val="FFFFFF"/>
                </a:highlight>
              </a:rPr>
              <a:t> </a:t>
            </a:r>
          </a:p>
          <a:p>
            <a:pPr algn="just"/>
            <a:endParaRPr lang="pt-BR" sz="1200" dirty="0">
              <a:highlight>
                <a:srgbClr val="FFFFFF"/>
              </a:highlight>
            </a:endParaRPr>
          </a:p>
          <a:p>
            <a:pPr algn="just"/>
            <a:endParaRPr lang="pt-BR" sz="1200" dirty="0">
              <a:highlight>
                <a:srgbClr val="FFFFFF"/>
              </a:highlight>
            </a:endParaRPr>
          </a:p>
          <a:p>
            <a:pPr marL="360363" algn="ctr"/>
            <a:r>
              <a:rPr lang="pt-BR" sz="1200" b="1" dirty="0">
                <a:solidFill>
                  <a:srgbClr val="0070C0"/>
                </a:solidFill>
                <a:highlight>
                  <a:srgbClr val="FFFFFF"/>
                </a:highlight>
              </a:rPr>
              <a:t> </a:t>
            </a:r>
          </a:p>
          <a:p>
            <a:pPr lvl="0" algn="ctr"/>
            <a:endParaRPr lang="pt-BR" sz="1200" b="1" dirty="0">
              <a:solidFill>
                <a:srgbClr val="0070C0"/>
              </a:solidFill>
              <a:highlight>
                <a:srgbClr val="FFFFFF"/>
              </a:highlight>
            </a:endParaRPr>
          </a:p>
          <a:p>
            <a:pPr algn="just"/>
            <a:endParaRPr lang="pt-BR" sz="1200" dirty="0">
              <a:highlight>
                <a:srgbClr val="FFFFFF"/>
              </a:highlight>
            </a:endParaRPr>
          </a:p>
          <a:p>
            <a:pPr algn="just"/>
            <a:endParaRPr lang="pt-BR" sz="1200" dirty="0">
              <a:highlight>
                <a:srgbClr val="FFFFFF"/>
              </a:highlight>
            </a:endParaRPr>
          </a:p>
          <a:p>
            <a:pPr marL="360363" algn="ctr"/>
            <a:r>
              <a:rPr lang="pt-BR" sz="1200" b="1" dirty="0">
                <a:solidFill>
                  <a:srgbClr val="0070C0"/>
                </a:solidFill>
                <a:highlight>
                  <a:srgbClr val="FFFFFF"/>
                </a:highlight>
              </a:rPr>
              <a:t> </a:t>
            </a:r>
          </a:p>
          <a:p>
            <a:pPr marL="360363" algn="ctr"/>
            <a:r>
              <a:rPr lang="pt-BR" sz="1200" b="1" dirty="0">
                <a:solidFill>
                  <a:srgbClr val="0070C0"/>
                </a:solidFill>
                <a:highlight>
                  <a:srgbClr val="FFFFFF"/>
                </a:highlight>
              </a:rPr>
              <a:t> </a:t>
            </a:r>
          </a:p>
          <a:p>
            <a:pPr marL="0" lvl="0" indent="0" algn="ctr" rtl="0">
              <a:spcBef>
                <a:spcPts val="1100"/>
              </a:spcBef>
              <a:spcAft>
                <a:spcPts val="0"/>
              </a:spcAft>
              <a:buNone/>
            </a:pPr>
            <a:endParaRPr lang="pt-BR" dirty="0">
              <a:highlight>
                <a:srgbClr val="FFFFFF"/>
              </a:highlight>
            </a:endParaRPr>
          </a:p>
        </p:txBody>
      </p:sp>
    </p:spTree>
    <p:extLst>
      <p:ext uri="{BB962C8B-B14F-4D97-AF65-F5344CB8AC3E}">
        <p14:creationId xmlns:p14="http://schemas.microsoft.com/office/powerpoint/2010/main" val="14277851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CE42C281-AFA5-C27B-05D3-DA65E1338D4A}"/>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5DCF991D-AD8C-F9F1-C9B7-3E97907BDD3B}"/>
              </a:ext>
            </a:extLst>
          </p:cNvPr>
          <p:cNvPicPr preferRelativeResize="0"/>
          <p:nvPr/>
        </p:nvPicPr>
        <p:blipFill>
          <a:blip r:embed="rId3">
            <a:alphaModFix/>
          </a:blip>
          <a:stretch>
            <a:fillRect/>
          </a:stretch>
        </p:blipFill>
        <p:spPr>
          <a:xfrm>
            <a:off x="10" y="0"/>
            <a:ext cx="9143990" cy="5143500"/>
          </a:xfrm>
          <a:prstGeom prst="rect">
            <a:avLst/>
          </a:prstGeom>
          <a:noFill/>
          <a:ln>
            <a:noFill/>
          </a:ln>
        </p:spPr>
      </p:pic>
      <p:sp>
        <p:nvSpPr>
          <p:cNvPr id="61" name="Google Shape;61;p14">
            <a:extLst>
              <a:ext uri="{FF2B5EF4-FFF2-40B4-BE49-F238E27FC236}">
                <a16:creationId xmlns:a16="http://schemas.microsoft.com/office/drawing/2014/main" id="{997FE46B-9F6A-0AE7-D548-C7BEFCF72979}"/>
              </a:ext>
            </a:extLst>
          </p:cNvPr>
          <p:cNvSpPr txBox="1"/>
          <p:nvPr/>
        </p:nvSpPr>
        <p:spPr>
          <a:xfrm>
            <a:off x="394850" y="110836"/>
            <a:ext cx="8354290" cy="1794163"/>
          </a:xfrm>
          <a:prstGeom prst="rect">
            <a:avLst/>
          </a:prstGeom>
          <a:noFill/>
          <a:ln>
            <a:noFill/>
          </a:ln>
        </p:spPr>
        <p:txBody>
          <a:bodyPr spcFirstLastPara="1" wrap="square" lIns="91425" tIns="91425" rIns="91425" bIns="91425" anchor="t" anchorCtr="0">
            <a:noAutofit/>
          </a:bodyPr>
          <a:lstStyle/>
          <a:p>
            <a:pPr lvl="0" algn="ctr">
              <a:spcBef>
                <a:spcPts val="1100"/>
              </a:spcBef>
            </a:pPr>
            <a:endParaRPr lang="pt-BR" sz="1500" dirty="0">
              <a:highlight>
                <a:srgbClr val="FFFFFF"/>
              </a:highlight>
            </a:endParaRPr>
          </a:p>
        </p:txBody>
      </p:sp>
      <p:sp>
        <p:nvSpPr>
          <p:cNvPr id="3" name="CaixaDeTexto 2">
            <a:extLst>
              <a:ext uri="{FF2B5EF4-FFF2-40B4-BE49-F238E27FC236}">
                <a16:creationId xmlns:a16="http://schemas.microsoft.com/office/drawing/2014/main" id="{63DC1E7C-372C-3E3C-F105-EF837198F0A6}"/>
              </a:ext>
            </a:extLst>
          </p:cNvPr>
          <p:cNvSpPr txBox="1"/>
          <p:nvPr/>
        </p:nvSpPr>
        <p:spPr>
          <a:xfrm>
            <a:off x="443345" y="173182"/>
            <a:ext cx="8201891" cy="5668218"/>
          </a:xfrm>
          <a:prstGeom prst="rect">
            <a:avLst/>
          </a:prstGeom>
          <a:noFill/>
        </p:spPr>
        <p:txBody>
          <a:bodyPr wrap="square">
            <a:spAutoFit/>
          </a:bodyPr>
          <a:lstStyle/>
          <a:p>
            <a:pPr lvl="0" algn="ctr">
              <a:spcBef>
                <a:spcPts val="1100"/>
              </a:spcBef>
            </a:pPr>
            <a:endParaRPr lang="pt-BR" sz="1200" b="1" dirty="0">
              <a:solidFill>
                <a:srgbClr val="0070C0"/>
              </a:solidFill>
              <a:highlight>
                <a:srgbClr val="FFFFFF"/>
              </a:highlight>
            </a:endParaRPr>
          </a:p>
          <a:p>
            <a:pPr lvl="0" algn="ctr">
              <a:spcBef>
                <a:spcPts val="1100"/>
              </a:spcBef>
            </a:pPr>
            <a:r>
              <a:rPr lang="pt-BR" sz="1200" b="1" dirty="0">
                <a:solidFill>
                  <a:srgbClr val="0070C0"/>
                </a:solidFill>
                <a:highlight>
                  <a:srgbClr val="FFFFFF"/>
                </a:highlight>
              </a:rPr>
              <a:t>ATORES DA CONTRATAÇÃO PÚBLICA</a:t>
            </a:r>
          </a:p>
          <a:p>
            <a:pPr algn="ctr"/>
            <a:endParaRPr lang="pt-BR" sz="1300" b="1" i="1" dirty="0">
              <a:solidFill>
                <a:srgbClr val="0070C0"/>
              </a:solidFill>
              <a:highlight>
                <a:srgbClr val="FFFFFF"/>
              </a:highlight>
            </a:endParaRPr>
          </a:p>
          <a:p>
            <a:pPr algn="ctr"/>
            <a:r>
              <a:rPr lang="pt-BR" sz="1300" b="1" dirty="0">
                <a:solidFill>
                  <a:srgbClr val="0070C0"/>
                </a:solidFill>
                <a:highlight>
                  <a:srgbClr val="FFFFFF"/>
                </a:highlight>
              </a:rPr>
              <a:t>Agentes licitadores deverão ter plano de capacitação? Sim ou com certeza?</a:t>
            </a:r>
          </a:p>
          <a:p>
            <a:pPr algn="ctr"/>
            <a:endParaRPr lang="pt-BR" sz="1300" b="1" dirty="0">
              <a:solidFill>
                <a:srgbClr val="0070C0"/>
              </a:solidFill>
              <a:highlight>
                <a:srgbClr val="FFFFFF"/>
              </a:highlight>
            </a:endParaRPr>
          </a:p>
          <a:p>
            <a:pPr algn="just"/>
            <a:endParaRPr lang="pt-BR" sz="1300" dirty="0">
              <a:highlight>
                <a:srgbClr val="FFFFFF"/>
              </a:highlight>
            </a:endParaRPr>
          </a:p>
          <a:p>
            <a:pPr algn="just"/>
            <a:r>
              <a:rPr lang="pt-BR" sz="1300" b="1" dirty="0">
                <a:highlight>
                  <a:srgbClr val="FFFFFF"/>
                </a:highlight>
              </a:rPr>
              <a:t>Ferramentas da gestão por competências na contratações públicas</a:t>
            </a:r>
          </a:p>
          <a:p>
            <a:pPr algn="just"/>
            <a:endParaRPr lang="pt-BR" sz="1300" b="1" dirty="0">
              <a:highlight>
                <a:srgbClr val="FFFFFF"/>
              </a:highlight>
            </a:endParaRPr>
          </a:p>
          <a:p>
            <a:pPr marL="171450" indent="-171450" algn="just">
              <a:buFont typeface="Arial" panose="020B0604020202020204" pitchFamily="34" charset="0"/>
              <a:buChar char="•"/>
            </a:pPr>
            <a:r>
              <a:rPr lang="pt-BR" sz="1200" b="1" dirty="0">
                <a:highlight>
                  <a:srgbClr val="FFFFFF"/>
                </a:highlight>
              </a:rPr>
              <a:t>Certificação profissional: “</a:t>
            </a:r>
            <a:r>
              <a:rPr lang="pt-BR" sz="1200" dirty="0">
                <a:highlight>
                  <a:srgbClr val="FFFFFF"/>
                </a:highlight>
              </a:rPr>
              <a:t>Outra importante ferramenta da gestão por competências, indicada de forma expressa no inciso II do art. 7º da Lei nº 14.133, de 2021, é a certificação profissional emitida por escola de governo. (...) Em 2024, a Escola Nacional de Administração Pública (Enap) lançou a primeira edição da Certificação Profissional Básica em Licitações e Contratos Administrativos, com inscrições gratuitas e prova on-line52. Essa iniciativa inédita buscou qualificar agentes públicos para desempenharem funções essenciais em processos de contratações e gestão de contratos.” </a:t>
            </a:r>
            <a:endParaRPr lang="pt-BR" sz="1200" b="1" dirty="0">
              <a:highlight>
                <a:srgbClr val="FFFFFF"/>
              </a:highlight>
            </a:endParaRPr>
          </a:p>
          <a:p>
            <a:pPr marL="171450" indent="-171450" algn="just">
              <a:buFont typeface="Arial" panose="020B0604020202020204" pitchFamily="34" charset="0"/>
              <a:buChar char="•"/>
            </a:pPr>
            <a:endParaRPr lang="pt-BR" sz="1200" b="1" dirty="0">
              <a:highlight>
                <a:srgbClr val="FFFFFF"/>
              </a:highlight>
            </a:endParaRPr>
          </a:p>
          <a:p>
            <a:pPr algn="just"/>
            <a:r>
              <a:rPr lang="pt-BR" sz="1200" b="1" i="1" dirty="0">
                <a:solidFill>
                  <a:srgbClr val="0070C0"/>
                </a:solidFill>
                <a:highlight>
                  <a:srgbClr val="FFFFFF"/>
                </a:highlight>
              </a:rPr>
              <a:t>  </a:t>
            </a:r>
          </a:p>
          <a:p>
            <a:pPr marL="360363" algn="ctr"/>
            <a:r>
              <a:rPr lang="pt-BR" sz="1200" b="1" i="1" dirty="0">
                <a:solidFill>
                  <a:srgbClr val="0070C0"/>
                </a:solidFill>
                <a:highlight>
                  <a:srgbClr val="FFFFFF"/>
                </a:highlight>
              </a:rPr>
              <a:t> </a:t>
            </a:r>
          </a:p>
          <a:p>
            <a:pPr lvl="0" algn="ctr"/>
            <a:endParaRPr lang="pt-BR" sz="1200" b="1" dirty="0">
              <a:solidFill>
                <a:srgbClr val="0070C0"/>
              </a:solidFill>
              <a:highlight>
                <a:srgbClr val="FFFFFF"/>
              </a:highlight>
            </a:endParaRPr>
          </a:p>
          <a:p>
            <a:pPr marL="360363" algn="ctr"/>
            <a:r>
              <a:rPr lang="pt-BR" sz="1200" b="1" i="1" dirty="0">
                <a:solidFill>
                  <a:srgbClr val="0070C0"/>
                </a:solidFill>
                <a:highlight>
                  <a:srgbClr val="FFFFFF"/>
                </a:highlight>
              </a:rPr>
              <a:t> </a:t>
            </a:r>
          </a:p>
          <a:p>
            <a:pPr algn="just"/>
            <a:endParaRPr lang="pt-BR" sz="1200" dirty="0">
              <a:highlight>
                <a:srgbClr val="FFFFFF"/>
              </a:highlight>
            </a:endParaRPr>
          </a:p>
          <a:p>
            <a:pPr algn="just"/>
            <a:endParaRPr lang="pt-BR" sz="1200" dirty="0">
              <a:highlight>
                <a:srgbClr val="FFFFFF"/>
              </a:highlight>
            </a:endParaRPr>
          </a:p>
          <a:p>
            <a:pPr marL="360363" algn="ctr"/>
            <a:r>
              <a:rPr lang="pt-BR" sz="1200" b="1" dirty="0">
                <a:solidFill>
                  <a:srgbClr val="0070C0"/>
                </a:solidFill>
                <a:highlight>
                  <a:srgbClr val="FFFFFF"/>
                </a:highlight>
              </a:rPr>
              <a:t> </a:t>
            </a:r>
          </a:p>
          <a:p>
            <a:pPr lvl="0" algn="ctr"/>
            <a:endParaRPr lang="pt-BR" sz="1200" b="1" dirty="0">
              <a:solidFill>
                <a:srgbClr val="0070C0"/>
              </a:solidFill>
              <a:highlight>
                <a:srgbClr val="FFFFFF"/>
              </a:highlight>
            </a:endParaRPr>
          </a:p>
          <a:p>
            <a:pPr algn="just"/>
            <a:endParaRPr lang="pt-BR" sz="1200" dirty="0">
              <a:highlight>
                <a:srgbClr val="FFFFFF"/>
              </a:highlight>
            </a:endParaRPr>
          </a:p>
          <a:p>
            <a:pPr algn="just"/>
            <a:endParaRPr lang="pt-BR" sz="1200" dirty="0">
              <a:highlight>
                <a:srgbClr val="FFFFFF"/>
              </a:highlight>
            </a:endParaRPr>
          </a:p>
          <a:p>
            <a:pPr marL="360363" algn="ctr"/>
            <a:r>
              <a:rPr lang="pt-BR" sz="1200" b="1" dirty="0">
                <a:solidFill>
                  <a:srgbClr val="0070C0"/>
                </a:solidFill>
                <a:highlight>
                  <a:srgbClr val="FFFFFF"/>
                </a:highlight>
              </a:rPr>
              <a:t> </a:t>
            </a:r>
          </a:p>
          <a:p>
            <a:pPr marL="360363" algn="ctr"/>
            <a:r>
              <a:rPr lang="pt-BR" sz="1200" b="1" dirty="0">
                <a:solidFill>
                  <a:srgbClr val="0070C0"/>
                </a:solidFill>
                <a:highlight>
                  <a:srgbClr val="FFFFFF"/>
                </a:highlight>
              </a:rPr>
              <a:t> </a:t>
            </a:r>
          </a:p>
          <a:p>
            <a:pPr marL="0" lvl="0" indent="0" algn="ctr" rtl="0">
              <a:spcBef>
                <a:spcPts val="1100"/>
              </a:spcBef>
              <a:spcAft>
                <a:spcPts val="0"/>
              </a:spcAft>
              <a:buNone/>
            </a:pPr>
            <a:endParaRPr lang="pt-BR" dirty="0">
              <a:highlight>
                <a:srgbClr val="FFFFFF"/>
              </a:highlight>
            </a:endParaRPr>
          </a:p>
        </p:txBody>
      </p:sp>
    </p:spTree>
    <p:extLst>
      <p:ext uri="{BB962C8B-B14F-4D97-AF65-F5344CB8AC3E}">
        <p14:creationId xmlns:p14="http://schemas.microsoft.com/office/powerpoint/2010/main" val="17984228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227E19C0-955E-90D6-4C3B-9EBCE25EC1BB}"/>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8EF23D5D-5390-66B8-B6CA-BF9ED594DB16}"/>
              </a:ext>
            </a:extLst>
          </p:cNvPr>
          <p:cNvPicPr preferRelativeResize="0"/>
          <p:nvPr/>
        </p:nvPicPr>
        <p:blipFill>
          <a:blip r:embed="rId3">
            <a:alphaModFix/>
          </a:blip>
          <a:stretch>
            <a:fillRect/>
          </a:stretch>
        </p:blipFill>
        <p:spPr>
          <a:xfrm>
            <a:off x="-27705" y="0"/>
            <a:ext cx="9143990" cy="5143500"/>
          </a:xfrm>
          <a:prstGeom prst="rect">
            <a:avLst/>
          </a:prstGeom>
          <a:noFill/>
          <a:ln>
            <a:noFill/>
          </a:ln>
        </p:spPr>
      </p:pic>
      <p:sp>
        <p:nvSpPr>
          <p:cNvPr id="61" name="Google Shape;61;p14">
            <a:extLst>
              <a:ext uri="{FF2B5EF4-FFF2-40B4-BE49-F238E27FC236}">
                <a16:creationId xmlns:a16="http://schemas.microsoft.com/office/drawing/2014/main" id="{51BC34CA-091F-CD73-7187-CFDC6A9DADAF}"/>
              </a:ext>
            </a:extLst>
          </p:cNvPr>
          <p:cNvSpPr txBox="1"/>
          <p:nvPr/>
        </p:nvSpPr>
        <p:spPr>
          <a:xfrm>
            <a:off x="394850" y="110836"/>
            <a:ext cx="8354290" cy="1794163"/>
          </a:xfrm>
          <a:prstGeom prst="rect">
            <a:avLst/>
          </a:prstGeom>
          <a:noFill/>
          <a:ln>
            <a:noFill/>
          </a:ln>
        </p:spPr>
        <p:txBody>
          <a:bodyPr spcFirstLastPara="1" wrap="square" lIns="91425" tIns="91425" rIns="91425" bIns="91425" anchor="t" anchorCtr="0">
            <a:noAutofit/>
          </a:bodyPr>
          <a:lstStyle/>
          <a:p>
            <a:pPr lvl="0" algn="ctr">
              <a:spcBef>
                <a:spcPts val="1100"/>
              </a:spcBef>
            </a:pPr>
            <a:endParaRPr lang="pt-BR" sz="1500" dirty="0">
              <a:highlight>
                <a:srgbClr val="FFFFFF"/>
              </a:highlight>
            </a:endParaRPr>
          </a:p>
        </p:txBody>
      </p:sp>
      <p:sp>
        <p:nvSpPr>
          <p:cNvPr id="3" name="CaixaDeTexto 2">
            <a:extLst>
              <a:ext uri="{FF2B5EF4-FFF2-40B4-BE49-F238E27FC236}">
                <a16:creationId xmlns:a16="http://schemas.microsoft.com/office/drawing/2014/main" id="{FECCBBB7-B1D2-FA39-B902-EF95070F1862}"/>
              </a:ext>
            </a:extLst>
          </p:cNvPr>
          <p:cNvSpPr txBox="1"/>
          <p:nvPr/>
        </p:nvSpPr>
        <p:spPr>
          <a:xfrm>
            <a:off x="443345" y="173182"/>
            <a:ext cx="8201891" cy="6173485"/>
          </a:xfrm>
          <a:prstGeom prst="rect">
            <a:avLst/>
          </a:prstGeom>
          <a:noFill/>
        </p:spPr>
        <p:txBody>
          <a:bodyPr wrap="square">
            <a:spAutoFit/>
          </a:bodyPr>
          <a:lstStyle/>
          <a:p>
            <a:pPr marL="171450" indent="-171450" algn="just">
              <a:buFont typeface="Arial" panose="020B0604020202020204" pitchFamily="34" charset="0"/>
              <a:buChar char="•"/>
            </a:pPr>
            <a:endParaRPr lang="pt-BR" sz="1200" b="1" dirty="0">
              <a:highlight>
                <a:srgbClr val="FFFFFF"/>
              </a:highlight>
            </a:endParaRPr>
          </a:p>
          <a:p>
            <a:pPr algn="ctr"/>
            <a:r>
              <a:rPr lang="pt-BR" sz="1200" b="1" i="1" dirty="0">
                <a:solidFill>
                  <a:srgbClr val="0070C0"/>
                </a:solidFill>
                <a:highlight>
                  <a:srgbClr val="FFFFFF"/>
                </a:highlight>
              </a:rPr>
              <a:t>  </a:t>
            </a:r>
            <a:r>
              <a:rPr lang="pt-BR" sz="1200" b="1" dirty="0">
                <a:solidFill>
                  <a:srgbClr val="0070C0"/>
                </a:solidFill>
                <a:highlight>
                  <a:srgbClr val="FFFFFF"/>
                </a:highlight>
              </a:rPr>
              <a:t>ATORES DA CONTRATAÇÃO PÚBLICA</a:t>
            </a:r>
          </a:p>
          <a:p>
            <a:pPr algn="ctr"/>
            <a:endParaRPr lang="pt-BR" sz="1200" b="1" dirty="0">
              <a:solidFill>
                <a:srgbClr val="0070C0"/>
              </a:solidFill>
              <a:highlight>
                <a:srgbClr val="FFFFFF"/>
              </a:highlight>
            </a:endParaRPr>
          </a:p>
          <a:p>
            <a:pPr algn="ctr"/>
            <a:r>
              <a:rPr lang="pt-BR" sz="1200" b="1" dirty="0">
                <a:solidFill>
                  <a:srgbClr val="0070C0"/>
                </a:solidFill>
                <a:highlight>
                  <a:srgbClr val="FFFFFF"/>
                </a:highlight>
              </a:rPr>
              <a:t>Há regra sobre remuneração extra para agentes que atuam nas contratações?   </a:t>
            </a:r>
          </a:p>
          <a:p>
            <a:pPr marL="360363" algn="ctr"/>
            <a:r>
              <a:rPr lang="pt-BR" sz="1200" b="1" i="1" dirty="0">
                <a:solidFill>
                  <a:srgbClr val="0070C0"/>
                </a:solidFill>
                <a:highlight>
                  <a:srgbClr val="FFFFFF"/>
                </a:highlight>
              </a:rPr>
              <a:t> </a:t>
            </a:r>
          </a:p>
          <a:p>
            <a:pPr marL="285750" indent="-285750" algn="just">
              <a:buFont typeface="Arial" panose="020B0604020202020204" pitchFamily="34" charset="0"/>
              <a:buChar char="•"/>
            </a:pPr>
            <a:r>
              <a:rPr lang="pt-BR" sz="1200" dirty="0">
                <a:highlight>
                  <a:srgbClr val="FFFFFF"/>
                </a:highlight>
              </a:rPr>
              <a:t>Para servidores efetivos designados para tais funções, a jurisprudência admite a instituição de </a:t>
            </a:r>
            <a:r>
              <a:rPr lang="pt-BR" sz="1200" i="1" dirty="0">
                <a:highlight>
                  <a:srgbClr val="FFFFFF"/>
                </a:highlight>
              </a:rPr>
              <a:t>função gratificada</a:t>
            </a:r>
            <a:r>
              <a:rPr lang="pt-BR" sz="1200" dirty="0">
                <a:highlight>
                  <a:srgbClr val="FFFFFF"/>
                </a:highlight>
              </a:rPr>
              <a:t>, que representa um acréscimo remuneratório pelo exercício de atribuições de maior complexidade e responsabilidade. </a:t>
            </a:r>
          </a:p>
          <a:p>
            <a:pPr algn="just"/>
            <a:endParaRPr lang="pt-BR" sz="1200" dirty="0">
              <a:highlight>
                <a:srgbClr val="FFFFFF"/>
              </a:highlight>
            </a:endParaRPr>
          </a:p>
          <a:p>
            <a:pPr marL="285750" indent="-285750" algn="just">
              <a:buFont typeface="Arial" panose="020B0604020202020204" pitchFamily="34" charset="0"/>
              <a:buChar char="•"/>
            </a:pPr>
            <a:r>
              <a:rPr lang="pt-BR" sz="1200" dirty="0">
                <a:highlight>
                  <a:srgbClr val="FFFFFF"/>
                </a:highlight>
              </a:rPr>
              <a:t>A instituição deve ocorrer por meio de </a:t>
            </a:r>
            <a:r>
              <a:rPr lang="pt-BR" sz="1200" b="1" dirty="0">
                <a:highlight>
                  <a:srgbClr val="FFFFFF"/>
                </a:highlight>
              </a:rPr>
              <a:t>lei específica</a:t>
            </a:r>
            <a:r>
              <a:rPr lang="pt-BR" sz="1200" dirty="0">
                <a:highlight>
                  <a:srgbClr val="FFFFFF"/>
                </a:highlight>
              </a:rPr>
              <a:t> que crie a </a:t>
            </a:r>
            <a:r>
              <a:rPr lang="pt-BR" sz="1200" i="1" dirty="0">
                <a:highlight>
                  <a:srgbClr val="FFFFFF"/>
                </a:highlight>
              </a:rPr>
              <a:t>função gratificada</a:t>
            </a:r>
            <a:r>
              <a:rPr lang="pt-BR" sz="1200" dirty="0">
                <a:highlight>
                  <a:srgbClr val="FFFFFF"/>
                </a:highlight>
              </a:rPr>
              <a:t>, vinculando-a ao exercício das atribuições de agente de contratação, pregoeiro ou membro de comissão, sendo a designação para servidor do quadro permanente.</a:t>
            </a:r>
          </a:p>
          <a:p>
            <a:pPr algn="just"/>
            <a:endParaRPr lang="pt-BR" sz="1200" dirty="0">
              <a:highlight>
                <a:srgbClr val="FFFFFF"/>
              </a:highlight>
            </a:endParaRPr>
          </a:p>
          <a:p>
            <a:pPr marL="360363" algn="just"/>
            <a:r>
              <a:rPr lang="pt-BR" sz="1200" b="1" dirty="0">
                <a:highlight>
                  <a:srgbClr val="FFFFFF"/>
                </a:highlight>
              </a:rPr>
              <a:t>TCE/PR:</a:t>
            </a:r>
            <a:r>
              <a:rPr lang="pt-BR" sz="1200" dirty="0">
                <a:highlight>
                  <a:srgbClr val="FFFFFF"/>
                </a:highlight>
              </a:rPr>
              <a:t> Em relação aos agentes de contratação e equipe de apoio previstos na Lei nº 14.133/21, o Acórdão nº 3.561/23-STP veda a percepção de função gratificada por ocupantes de cargos exclusivamente em comissão. No entanto, </a:t>
            </a:r>
            <a:r>
              <a:rPr lang="pt-BR" sz="1200" b="1" dirty="0">
                <a:highlight>
                  <a:srgbClr val="FFFFFF"/>
                </a:highlight>
              </a:rPr>
              <a:t>não há impedimento para a criação de funções gratificadas para agentes de contratação e equipe de apoio, desde que essas funções sejam exercidas por servidores ou empregados públicos pertencentes ao quadro permanente do órgão ou entidade promotora da licitação</a:t>
            </a:r>
            <a:r>
              <a:rPr lang="pt-BR" sz="1200" dirty="0">
                <a:highlight>
                  <a:srgbClr val="FFFFFF"/>
                </a:highlight>
              </a:rPr>
              <a:t>. (PROCESSO CONSULTA Nº: 39816/24, ACÓRDÃO Nº 458/25 - Tribunal Pleno)</a:t>
            </a:r>
          </a:p>
          <a:p>
            <a:pPr indent="360363" algn="just"/>
            <a:r>
              <a:rPr lang="pt-BR" sz="1200" b="1" dirty="0">
                <a:highlight>
                  <a:srgbClr val="FFFFFF"/>
                </a:highlight>
              </a:rPr>
              <a:t> </a:t>
            </a:r>
            <a:endParaRPr lang="pt-BR" sz="1200" dirty="0">
              <a:highlight>
                <a:srgbClr val="FFFFFF"/>
              </a:highlight>
            </a:endParaRPr>
          </a:p>
          <a:p>
            <a:pPr marL="360363" algn="ctr"/>
            <a:r>
              <a:rPr lang="pt-BR" sz="1200" b="1" i="1" dirty="0">
                <a:solidFill>
                  <a:srgbClr val="0070C0"/>
                </a:solidFill>
                <a:highlight>
                  <a:srgbClr val="FFFFFF"/>
                </a:highlight>
              </a:rPr>
              <a:t> </a:t>
            </a:r>
          </a:p>
          <a:p>
            <a:pPr lvl="0" algn="ctr"/>
            <a:endParaRPr lang="pt-BR" sz="1200" b="1" dirty="0">
              <a:solidFill>
                <a:srgbClr val="0070C0"/>
              </a:solidFill>
              <a:highlight>
                <a:srgbClr val="FFFFFF"/>
              </a:highlight>
            </a:endParaRPr>
          </a:p>
          <a:p>
            <a:pPr marL="360363" algn="ctr"/>
            <a:r>
              <a:rPr lang="pt-BR" sz="1200" b="1" i="1" dirty="0">
                <a:solidFill>
                  <a:srgbClr val="0070C0"/>
                </a:solidFill>
                <a:highlight>
                  <a:srgbClr val="FFFFFF"/>
                </a:highlight>
              </a:rPr>
              <a:t> </a:t>
            </a:r>
          </a:p>
          <a:p>
            <a:pPr algn="just"/>
            <a:endParaRPr lang="pt-BR" sz="1200" dirty="0">
              <a:highlight>
                <a:srgbClr val="FFFFFF"/>
              </a:highlight>
            </a:endParaRPr>
          </a:p>
          <a:p>
            <a:pPr algn="just"/>
            <a:endParaRPr lang="pt-BR" sz="1200" dirty="0">
              <a:highlight>
                <a:srgbClr val="FFFFFF"/>
              </a:highlight>
            </a:endParaRPr>
          </a:p>
          <a:p>
            <a:pPr marL="360363" algn="ctr"/>
            <a:r>
              <a:rPr lang="pt-BR" sz="1200" b="1" dirty="0">
                <a:solidFill>
                  <a:srgbClr val="0070C0"/>
                </a:solidFill>
                <a:highlight>
                  <a:srgbClr val="FFFFFF"/>
                </a:highlight>
              </a:rPr>
              <a:t> </a:t>
            </a:r>
          </a:p>
          <a:p>
            <a:pPr lvl="0" algn="ctr"/>
            <a:endParaRPr lang="pt-BR" sz="1200" b="1" dirty="0">
              <a:solidFill>
                <a:srgbClr val="0070C0"/>
              </a:solidFill>
              <a:highlight>
                <a:srgbClr val="FFFFFF"/>
              </a:highlight>
            </a:endParaRPr>
          </a:p>
          <a:p>
            <a:pPr algn="just"/>
            <a:endParaRPr lang="pt-BR" sz="1200" dirty="0">
              <a:highlight>
                <a:srgbClr val="FFFFFF"/>
              </a:highlight>
            </a:endParaRPr>
          </a:p>
          <a:p>
            <a:pPr algn="just"/>
            <a:endParaRPr lang="pt-BR" sz="1200" dirty="0">
              <a:highlight>
                <a:srgbClr val="FFFFFF"/>
              </a:highlight>
            </a:endParaRPr>
          </a:p>
          <a:p>
            <a:pPr marL="360363" algn="ctr"/>
            <a:r>
              <a:rPr lang="pt-BR" sz="1200" b="1" dirty="0">
                <a:solidFill>
                  <a:srgbClr val="0070C0"/>
                </a:solidFill>
                <a:highlight>
                  <a:srgbClr val="FFFFFF"/>
                </a:highlight>
              </a:rPr>
              <a:t> </a:t>
            </a:r>
          </a:p>
          <a:p>
            <a:pPr marL="360363" algn="ctr"/>
            <a:r>
              <a:rPr lang="pt-BR" sz="1200" b="1" dirty="0">
                <a:solidFill>
                  <a:srgbClr val="0070C0"/>
                </a:solidFill>
                <a:highlight>
                  <a:srgbClr val="FFFFFF"/>
                </a:highlight>
              </a:rPr>
              <a:t> </a:t>
            </a:r>
          </a:p>
          <a:p>
            <a:pPr marL="0" lvl="0" indent="0" algn="ctr" rtl="0">
              <a:spcBef>
                <a:spcPts val="1100"/>
              </a:spcBef>
              <a:spcAft>
                <a:spcPts val="0"/>
              </a:spcAft>
              <a:buNone/>
            </a:pPr>
            <a:endParaRPr lang="pt-BR" dirty="0">
              <a:highlight>
                <a:srgbClr val="FFFFFF"/>
              </a:highlight>
            </a:endParaRPr>
          </a:p>
        </p:txBody>
      </p:sp>
    </p:spTree>
    <p:extLst>
      <p:ext uri="{BB962C8B-B14F-4D97-AF65-F5344CB8AC3E}">
        <p14:creationId xmlns:p14="http://schemas.microsoft.com/office/powerpoint/2010/main" val="20254170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A7BADD37-E6B0-CE35-297C-9CF67C77ADFD}"/>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9DBC22A2-C1AB-9EAC-8978-DD8126272C69}"/>
              </a:ext>
            </a:extLst>
          </p:cNvPr>
          <p:cNvPicPr preferRelativeResize="0"/>
          <p:nvPr/>
        </p:nvPicPr>
        <p:blipFill>
          <a:blip r:embed="rId3">
            <a:alphaModFix/>
          </a:blip>
          <a:stretch>
            <a:fillRect/>
          </a:stretch>
        </p:blipFill>
        <p:spPr>
          <a:xfrm>
            <a:off x="-27705" y="0"/>
            <a:ext cx="9143990" cy="5143500"/>
          </a:xfrm>
          <a:prstGeom prst="rect">
            <a:avLst/>
          </a:prstGeom>
          <a:noFill/>
          <a:ln>
            <a:noFill/>
          </a:ln>
        </p:spPr>
      </p:pic>
      <p:sp>
        <p:nvSpPr>
          <p:cNvPr id="61" name="Google Shape;61;p14">
            <a:extLst>
              <a:ext uri="{FF2B5EF4-FFF2-40B4-BE49-F238E27FC236}">
                <a16:creationId xmlns:a16="http://schemas.microsoft.com/office/drawing/2014/main" id="{85396106-796B-F50D-5F85-AD7239B486CB}"/>
              </a:ext>
            </a:extLst>
          </p:cNvPr>
          <p:cNvSpPr txBox="1"/>
          <p:nvPr/>
        </p:nvSpPr>
        <p:spPr>
          <a:xfrm>
            <a:off x="394850" y="110836"/>
            <a:ext cx="8354290" cy="1794163"/>
          </a:xfrm>
          <a:prstGeom prst="rect">
            <a:avLst/>
          </a:prstGeom>
          <a:noFill/>
          <a:ln>
            <a:noFill/>
          </a:ln>
        </p:spPr>
        <p:txBody>
          <a:bodyPr spcFirstLastPara="1" wrap="square" lIns="91425" tIns="91425" rIns="91425" bIns="91425" anchor="t" anchorCtr="0">
            <a:noAutofit/>
          </a:bodyPr>
          <a:lstStyle/>
          <a:p>
            <a:pPr lvl="0" algn="ctr">
              <a:spcBef>
                <a:spcPts val="1100"/>
              </a:spcBef>
            </a:pPr>
            <a:endParaRPr lang="pt-BR" sz="1500" dirty="0">
              <a:highlight>
                <a:srgbClr val="FFFFFF"/>
              </a:highlight>
            </a:endParaRPr>
          </a:p>
        </p:txBody>
      </p:sp>
      <p:sp>
        <p:nvSpPr>
          <p:cNvPr id="3" name="CaixaDeTexto 2">
            <a:extLst>
              <a:ext uri="{FF2B5EF4-FFF2-40B4-BE49-F238E27FC236}">
                <a16:creationId xmlns:a16="http://schemas.microsoft.com/office/drawing/2014/main" id="{EAE5FF21-B0AF-9BDC-ECD5-85FB513C79AD}"/>
              </a:ext>
            </a:extLst>
          </p:cNvPr>
          <p:cNvSpPr txBox="1"/>
          <p:nvPr/>
        </p:nvSpPr>
        <p:spPr>
          <a:xfrm>
            <a:off x="443345" y="173182"/>
            <a:ext cx="8541328" cy="5080878"/>
          </a:xfrm>
          <a:prstGeom prst="rect">
            <a:avLst/>
          </a:prstGeom>
          <a:noFill/>
        </p:spPr>
        <p:txBody>
          <a:bodyPr wrap="square">
            <a:spAutoFit/>
          </a:bodyPr>
          <a:lstStyle/>
          <a:p>
            <a:pPr lvl="0" algn="ctr">
              <a:spcBef>
                <a:spcPts val="1100"/>
              </a:spcBef>
            </a:pPr>
            <a:r>
              <a:rPr lang="pt-BR" sz="1200" b="1" dirty="0">
                <a:solidFill>
                  <a:srgbClr val="0070C0"/>
                </a:solidFill>
                <a:highlight>
                  <a:srgbClr val="FFFFFF"/>
                </a:highlight>
              </a:rPr>
              <a:t>ATORES DA CONTRATAÇÃO PÚBLICA</a:t>
            </a:r>
          </a:p>
          <a:p>
            <a:pPr algn="ctr"/>
            <a:endParaRPr lang="pt-BR" sz="1300" b="1" dirty="0">
              <a:solidFill>
                <a:srgbClr val="0070C0"/>
              </a:solidFill>
              <a:highlight>
                <a:srgbClr val="FFFFFF"/>
              </a:highlight>
            </a:endParaRPr>
          </a:p>
          <a:p>
            <a:pPr algn="ctr"/>
            <a:r>
              <a:rPr lang="pt-BR" sz="1200" b="1" dirty="0">
                <a:solidFill>
                  <a:srgbClr val="0070C0"/>
                </a:solidFill>
                <a:highlight>
                  <a:srgbClr val="FFFFFF"/>
                </a:highlight>
              </a:rPr>
              <a:t>Há regra sobre remuneração extra para agentes que atuam nas contratações?   </a:t>
            </a:r>
          </a:p>
          <a:p>
            <a:pPr marL="360363" algn="ctr"/>
            <a:r>
              <a:rPr lang="pt-BR" sz="1200" b="1" i="1" dirty="0">
                <a:solidFill>
                  <a:srgbClr val="0070C0"/>
                </a:solidFill>
                <a:highlight>
                  <a:srgbClr val="FFFFFF"/>
                </a:highlight>
              </a:rPr>
              <a:t> </a:t>
            </a:r>
          </a:p>
          <a:p>
            <a:r>
              <a:rPr lang="pt-BR" sz="1200" b="1" dirty="0">
                <a:highlight>
                  <a:srgbClr val="FFFFFF"/>
                </a:highlight>
              </a:rPr>
              <a:t>Exemplo 1</a:t>
            </a:r>
            <a:endParaRPr lang="pt-BR" sz="1200" dirty="0">
              <a:highlight>
                <a:srgbClr val="FFFFFF"/>
              </a:highlight>
            </a:endParaRPr>
          </a:p>
          <a:p>
            <a:endParaRPr lang="pt-BR" sz="1200" b="1" dirty="0">
              <a:highlight>
                <a:srgbClr val="FFFFFF"/>
              </a:highlight>
            </a:endParaRPr>
          </a:p>
          <a:p>
            <a:r>
              <a:rPr lang="pt-BR" sz="1200" b="1" dirty="0">
                <a:highlight>
                  <a:srgbClr val="FFFFFF"/>
                </a:highlight>
              </a:rPr>
              <a:t>Município de Guaíra/PR</a:t>
            </a:r>
          </a:p>
          <a:p>
            <a:endParaRPr lang="pt-BR" sz="1200" dirty="0">
              <a:highlight>
                <a:srgbClr val="FFFFFF"/>
              </a:highlight>
            </a:endParaRPr>
          </a:p>
          <a:p>
            <a:r>
              <a:rPr lang="pt-BR" sz="1200" dirty="0">
                <a:highlight>
                  <a:srgbClr val="FFFFFF"/>
                </a:highlight>
              </a:rPr>
              <a:t>LEI Nº 2.451/2025 - DATA: 18.12.2025</a:t>
            </a:r>
          </a:p>
          <a:p>
            <a:r>
              <a:rPr lang="pt-BR" sz="1200" dirty="0">
                <a:highlight>
                  <a:srgbClr val="FFFFFF"/>
                </a:highlight>
              </a:rPr>
              <a:t>Ementa: institui gratificação mensal ao Agente de Contratação, ao Pregoeiro, aos membros da Comissão de Contratação e aos membros da Equipe de Apoio, nos termos da Lei Federal nº 14.133/2021 e do Decreto Municipal nº 424/2024 e dá outras providências.</a:t>
            </a:r>
          </a:p>
          <a:p>
            <a:r>
              <a:rPr lang="pt-BR" sz="1200" dirty="0">
                <a:highlight>
                  <a:srgbClr val="FFFFFF"/>
                </a:highlight>
              </a:rPr>
              <a:t>(...)</a:t>
            </a:r>
          </a:p>
          <a:p>
            <a:r>
              <a:rPr lang="pt-BR" sz="1200" b="1" i="1" u="sng" dirty="0">
                <a:highlight>
                  <a:srgbClr val="FFFFFF"/>
                </a:highlight>
              </a:rPr>
              <a:t>Art. 7º</a:t>
            </a:r>
            <a:r>
              <a:rPr lang="pt-BR" sz="1200" i="1" dirty="0">
                <a:highlight>
                  <a:srgbClr val="FFFFFF"/>
                </a:highlight>
              </a:rPr>
              <a:t> A gratificação, a ser concedida ao servidor designado para cumprir a função de Agente de Contratação, Pregoeiro, membro da Comissão de Contratação e membro da Equipe de Apoio, de que trata o artigo 1º desta Lei será atribuída nos moldes do disposto no art. 88 da Lei Municipal nº </a:t>
            </a:r>
            <a:r>
              <a:rPr lang="pt-BR" sz="1200" i="1" u="sng" dirty="0">
                <a:highlight>
                  <a:srgbClr val="FFFFFF"/>
                </a:highlight>
                <a:hlinkClick r:id="rId4"/>
              </a:rPr>
              <a:t>1.246</a:t>
            </a:r>
            <a:r>
              <a:rPr lang="pt-BR" sz="1200" i="1" dirty="0">
                <a:highlight>
                  <a:srgbClr val="FFFFFF"/>
                </a:highlight>
              </a:rPr>
              <a:t>/2003, será respectivamente os seguintes valores:</a:t>
            </a:r>
            <a:br>
              <a:rPr lang="pt-BR" sz="1200" i="1" dirty="0">
                <a:highlight>
                  <a:srgbClr val="FFFFFF"/>
                </a:highlight>
              </a:rPr>
            </a:br>
            <a:br>
              <a:rPr lang="pt-BR" sz="1200" i="1" dirty="0">
                <a:highlight>
                  <a:srgbClr val="FFFFFF"/>
                </a:highlight>
              </a:rPr>
            </a:br>
            <a:r>
              <a:rPr lang="pt-BR" sz="1200" i="1" dirty="0">
                <a:highlight>
                  <a:srgbClr val="FFFFFF"/>
                </a:highlight>
              </a:rPr>
              <a:t>I - Agente de Contratação: R$ 2.800,00 (dois mil e oitocentos reais);</a:t>
            </a:r>
            <a:br>
              <a:rPr lang="pt-BR" sz="1200" i="1" dirty="0">
                <a:highlight>
                  <a:srgbClr val="FFFFFF"/>
                </a:highlight>
              </a:rPr>
            </a:br>
            <a:br>
              <a:rPr lang="pt-BR" sz="1200" i="1" dirty="0">
                <a:highlight>
                  <a:srgbClr val="FFFFFF"/>
                </a:highlight>
              </a:rPr>
            </a:br>
            <a:r>
              <a:rPr lang="pt-BR" sz="1200" i="1" dirty="0">
                <a:highlight>
                  <a:srgbClr val="FFFFFF"/>
                </a:highlight>
              </a:rPr>
              <a:t>II - Membro da Equipe de Apoio e membro da Comissão de Contratação: R$ 1.600,00 (mil e seiscentos reais).</a:t>
            </a:r>
            <a:br>
              <a:rPr lang="pt-BR" sz="1200" i="1" dirty="0">
                <a:highlight>
                  <a:srgbClr val="FFFFFF"/>
                </a:highlight>
              </a:rPr>
            </a:br>
            <a:br>
              <a:rPr lang="pt-BR" sz="1200" i="1" dirty="0">
                <a:highlight>
                  <a:srgbClr val="FFFFFF"/>
                </a:highlight>
              </a:rPr>
            </a:br>
            <a:r>
              <a:rPr lang="pt-BR" sz="1200" i="1" dirty="0">
                <a:highlight>
                  <a:srgbClr val="FFFFFF"/>
                </a:highlight>
              </a:rPr>
              <a:t>§ 1º Caso o servidor seja nomeado ou designado simultaneamente como Agente de Contratação, Pregoeiro, membro da Comissão de Contratação ou membro da Equipe de Apoio, deverá optar sob qual atividade pretende perceber a Gratificação referida na presente Lei, ficando vedada a percepção cumulativa da gratificação pela participação em mais de uma função, comissão ou equipe.</a:t>
            </a:r>
            <a:r>
              <a:rPr lang="pt-BR" sz="1200" b="1" i="1" dirty="0">
                <a:solidFill>
                  <a:srgbClr val="0070C0"/>
                </a:solidFill>
                <a:highlight>
                  <a:srgbClr val="FFFFFF"/>
                </a:highlight>
              </a:rPr>
              <a:t> </a:t>
            </a:r>
          </a:p>
          <a:p>
            <a:pPr marL="0" lvl="0" indent="0" algn="ctr" rtl="0">
              <a:spcBef>
                <a:spcPts val="1100"/>
              </a:spcBef>
              <a:spcAft>
                <a:spcPts val="0"/>
              </a:spcAft>
              <a:buNone/>
            </a:pPr>
            <a:endParaRPr lang="pt-BR" dirty="0">
              <a:highlight>
                <a:srgbClr val="FFFFFF"/>
              </a:highlight>
            </a:endParaRPr>
          </a:p>
        </p:txBody>
      </p:sp>
    </p:spTree>
    <p:extLst>
      <p:ext uri="{BB962C8B-B14F-4D97-AF65-F5344CB8AC3E}">
        <p14:creationId xmlns:p14="http://schemas.microsoft.com/office/powerpoint/2010/main" val="23439424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DC037913-2170-1BD0-0FCD-17575F862B57}"/>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9E9B6AC0-0C1F-EDA3-B7E2-3B6A6789CE48}"/>
              </a:ext>
            </a:extLst>
          </p:cNvPr>
          <p:cNvPicPr preferRelativeResize="0"/>
          <p:nvPr/>
        </p:nvPicPr>
        <p:blipFill>
          <a:blip r:embed="rId3">
            <a:alphaModFix/>
          </a:blip>
          <a:stretch>
            <a:fillRect/>
          </a:stretch>
        </p:blipFill>
        <p:spPr>
          <a:xfrm>
            <a:off x="-27705" y="0"/>
            <a:ext cx="9143990" cy="5143500"/>
          </a:xfrm>
          <a:prstGeom prst="rect">
            <a:avLst/>
          </a:prstGeom>
          <a:noFill/>
          <a:ln>
            <a:noFill/>
          </a:ln>
        </p:spPr>
      </p:pic>
      <p:sp>
        <p:nvSpPr>
          <p:cNvPr id="61" name="Google Shape;61;p14">
            <a:extLst>
              <a:ext uri="{FF2B5EF4-FFF2-40B4-BE49-F238E27FC236}">
                <a16:creationId xmlns:a16="http://schemas.microsoft.com/office/drawing/2014/main" id="{7242B2DC-7C0F-8ECC-2F48-4F06881FB0FB}"/>
              </a:ext>
            </a:extLst>
          </p:cNvPr>
          <p:cNvSpPr txBox="1"/>
          <p:nvPr/>
        </p:nvSpPr>
        <p:spPr>
          <a:xfrm>
            <a:off x="394850" y="110836"/>
            <a:ext cx="8354290" cy="1794163"/>
          </a:xfrm>
          <a:prstGeom prst="rect">
            <a:avLst/>
          </a:prstGeom>
          <a:noFill/>
          <a:ln>
            <a:noFill/>
          </a:ln>
        </p:spPr>
        <p:txBody>
          <a:bodyPr spcFirstLastPara="1" wrap="square" lIns="91425" tIns="91425" rIns="91425" bIns="91425" anchor="t" anchorCtr="0">
            <a:noAutofit/>
          </a:bodyPr>
          <a:lstStyle/>
          <a:p>
            <a:pPr lvl="0" algn="ctr">
              <a:spcBef>
                <a:spcPts val="1100"/>
              </a:spcBef>
            </a:pPr>
            <a:endParaRPr lang="pt-BR" sz="1500" dirty="0">
              <a:highlight>
                <a:srgbClr val="FFFFFF"/>
              </a:highlight>
            </a:endParaRPr>
          </a:p>
        </p:txBody>
      </p:sp>
      <p:sp>
        <p:nvSpPr>
          <p:cNvPr id="3" name="CaixaDeTexto 2">
            <a:extLst>
              <a:ext uri="{FF2B5EF4-FFF2-40B4-BE49-F238E27FC236}">
                <a16:creationId xmlns:a16="http://schemas.microsoft.com/office/drawing/2014/main" id="{604B8E33-C196-9756-9FCF-F379480C1A42}"/>
              </a:ext>
            </a:extLst>
          </p:cNvPr>
          <p:cNvSpPr txBox="1"/>
          <p:nvPr/>
        </p:nvSpPr>
        <p:spPr>
          <a:xfrm>
            <a:off x="443345" y="173182"/>
            <a:ext cx="8541328" cy="5219378"/>
          </a:xfrm>
          <a:prstGeom prst="rect">
            <a:avLst/>
          </a:prstGeom>
          <a:noFill/>
        </p:spPr>
        <p:txBody>
          <a:bodyPr wrap="square">
            <a:spAutoFit/>
          </a:bodyPr>
          <a:lstStyle/>
          <a:p>
            <a:pPr lvl="0" algn="ctr">
              <a:spcBef>
                <a:spcPts val="1100"/>
              </a:spcBef>
            </a:pPr>
            <a:r>
              <a:rPr lang="pt-BR" b="1" dirty="0">
                <a:solidFill>
                  <a:srgbClr val="0070C0"/>
                </a:solidFill>
                <a:highlight>
                  <a:srgbClr val="FFFFFF"/>
                </a:highlight>
              </a:rPr>
              <a:t>ATORES DA CONTRATAÇÃO PÚBLICA</a:t>
            </a:r>
          </a:p>
          <a:p>
            <a:pPr algn="ctr"/>
            <a:endParaRPr lang="pt-BR" sz="1600" b="1" dirty="0">
              <a:solidFill>
                <a:srgbClr val="0070C0"/>
              </a:solidFill>
              <a:highlight>
                <a:srgbClr val="FFFFFF"/>
              </a:highlight>
            </a:endParaRPr>
          </a:p>
          <a:p>
            <a:pPr algn="ctr"/>
            <a:r>
              <a:rPr lang="pt-BR" b="1" dirty="0">
                <a:solidFill>
                  <a:srgbClr val="0070C0"/>
                </a:solidFill>
                <a:highlight>
                  <a:srgbClr val="FFFFFF"/>
                </a:highlight>
              </a:rPr>
              <a:t>Há regra sobre remuneração extra para agentes que atuam nas contratações?   </a:t>
            </a:r>
          </a:p>
          <a:p>
            <a:pPr marL="360363" algn="ctr"/>
            <a:r>
              <a:rPr lang="pt-BR" b="1" i="1" dirty="0">
                <a:solidFill>
                  <a:srgbClr val="0070C0"/>
                </a:solidFill>
                <a:highlight>
                  <a:srgbClr val="FFFFFF"/>
                </a:highlight>
              </a:rPr>
              <a:t> </a:t>
            </a:r>
          </a:p>
          <a:p>
            <a:r>
              <a:rPr lang="pt-BR" b="1" dirty="0">
                <a:highlight>
                  <a:srgbClr val="FFFFFF"/>
                </a:highlight>
              </a:rPr>
              <a:t>Exemplo 1</a:t>
            </a:r>
            <a:endParaRPr lang="pt-BR" dirty="0">
              <a:highlight>
                <a:srgbClr val="FFFFFF"/>
              </a:highlight>
            </a:endParaRPr>
          </a:p>
          <a:p>
            <a:endParaRPr lang="pt-BR" b="1" dirty="0">
              <a:highlight>
                <a:srgbClr val="FFFFFF"/>
              </a:highlight>
            </a:endParaRPr>
          </a:p>
          <a:p>
            <a:r>
              <a:rPr lang="pt-BR" b="1" dirty="0">
                <a:highlight>
                  <a:srgbClr val="FFFFFF"/>
                </a:highlight>
              </a:rPr>
              <a:t>Município de Guaíra/PR</a:t>
            </a:r>
          </a:p>
          <a:p>
            <a:endParaRPr lang="pt-BR" dirty="0">
              <a:highlight>
                <a:srgbClr val="FFFFFF"/>
              </a:highlight>
            </a:endParaRPr>
          </a:p>
          <a:p>
            <a:r>
              <a:rPr lang="pt-BR" i="1" dirty="0">
                <a:highlight>
                  <a:srgbClr val="FFFFFF"/>
                </a:highlight>
              </a:rPr>
              <a:t>§ 2º valor definido nos incisos I e II do art. 7º. será atualizado conforme percentual estipulado na revisão geral anual da remuneração dos servidores Municipais, disposto no artigo 224 da Lei municipal nº </a:t>
            </a:r>
            <a:r>
              <a:rPr lang="pt-BR" i="1" u="sng" dirty="0">
                <a:highlight>
                  <a:srgbClr val="FFFFFF"/>
                </a:highlight>
                <a:hlinkClick r:id="rId4"/>
              </a:rPr>
              <a:t>1.246</a:t>
            </a:r>
            <a:r>
              <a:rPr lang="pt-BR" i="1" dirty="0">
                <a:highlight>
                  <a:srgbClr val="FFFFFF"/>
                </a:highlight>
              </a:rPr>
              <a:t>/2003.</a:t>
            </a:r>
            <a:br>
              <a:rPr lang="pt-BR" i="1" dirty="0">
                <a:highlight>
                  <a:srgbClr val="FFFFFF"/>
                </a:highlight>
              </a:rPr>
            </a:br>
            <a:br>
              <a:rPr lang="pt-BR" i="1" dirty="0">
                <a:highlight>
                  <a:srgbClr val="FFFFFF"/>
                </a:highlight>
              </a:rPr>
            </a:br>
            <a:r>
              <a:rPr lang="pt-BR" i="1" dirty="0">
                <a:highlight>
                  <a:srgbClr val="FFFFFF"/>
                </a:highlight>
              </a:rPr>
              <a:t>§ 3º Ao Servidor no exercício das funções descritas nesta Lei, que ultrapassar a jornada ordinária de trabalho, não lhe será remunerada as horas extraordinárias.</a:t>
            </a:r>
            <a:br>
              <a:rPr lang="pt-BR" i="1" dirty="0">
                <a:highlight>
                  <a:srgbClr val="FFFFFF"/>
                </a:highlight>
              </a:rPr>
            </a:br>
            <a:br>
              <a:rPr lang="pt-BR" i="1" dirty="0">
                <a:highlight>
                  <a:srgbClr val="FFFFFF"/>
                </a:highlight>
              </a:rPr>
            </a:br>
            <a:r>
              <a:rPr lang="pt-BR" i="1" dirty="0">
                <a:highlight>
                  <a:srgbClr val="FFFFFF"/>
                </a:highlight>
              </a:rPr>
              <a:t>§ 4º O servidor não fará jus à gratificação durante o período de férias, neste caso, será devido somente a média referente ao seu período aquisitivo.</a:t>
            </a:r>
            <a:br>
              <a:rPr lang="pt-BR" i="1" dirty="0">
                <a:highlight>
                  <a:srgbClr val="FFFFFF"/>
                </a:highlight>
              </a:rPr>
            </a:br>
            <a:br>
              <a:rPr lang="pt-BR" i="1" dirty="0">
                <a:highlight>
                  <a:srgbClr val="FFFFFF"/>
                </a:highlight>
              </a:rPr>
            </a:br>
            <a:r>
              <a:rPr lang="pt-BR" i="1" dirty="0">
                <a:highlight>
                  <a:srgbClr val="FFFFFF"/>
                </a:highlight>
              </a:rPr>
              <a:t>§ 5º A gratificação não incidirá sob o 13º salário dos servidores, neste caso, será devido somente a média anual.</a:t>
            </a:r>
            <a:br>
              <a:rPr lang="pt-BR" i="1" dirty="0">
                <a:highlight>
                  <a:srgbClr val="FFFFFF"/>
                </a:highlight>
              </a:rPr>
            </a:br>
            <a:br>
              <a:rPr lang="pt-BR" i="1" dirty="0">
                <a:highlight>
                  <a:srgbClr val="FFFFFF"/>
                </a:highlight>
              </a:rPr>
            </a:br>
            <a:r>
              <a:rPr lang="pt-BR" i="1" dirty="0">
                <a:highlight>
                  <a:srgbClr val="FFFFFF"/>
                </a:highlight>
              </a:rPr>
              <a:t> </a:t>
            </a:r>
            <a:r>
              <a:rPr lang="pt-BR" b="1" dirty="0">
                <a:highlight>
                  <a:srgbClr val="FFFFFF"/>
                </a:highlight>
              </a:rPr>
              <a:t> </a:t>
            </a:r>
            <a:endParaRPr lang="pt-BR" dirty="0">
              <a:highlight>
                <a:srgbClr val="FFFFFF"/>
              </a:highlight>
            </a:endParaRPr>
          </a:p>
          <a:p>
            <a:pPr marL="0" lvl="0" indent="0" algn="ctr" rtl="0">
              <a:spcBef>
                <a:spcPts val="1100"/>
              </a:spcBef>
              <a:spcAft>
                <a:spcPts val="0"/>
              </a:spcAft>
              <a:buNone/>
            </a:pPr>
            <a:endParaRPr lang="pt-BR" dirty="0">
              <a:highlight>
                <a:srgbClr val="FFFFFF"/>
              </a:highlight>
            </a:endParaRPr>
          </a:p>
        </p:txBody>
      </p:sp>
    </p:spTree>
    <p:extLst>
      <p:ext uri="{BB962C8B-B14F-4D97-AF65-F5344CB8AC3E}">
        <p14:creationId xmlns:p14="http://schemas.microsoft.com/office/powerpoint/2010/main" val="7911590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A76D1E52-3336-CD5D-ABB5-41E0E764571B}"/>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99A59FA3-456B-56F1-E057-90F6ABA53948}"/>
              </a:ext>
            </a:extLst>
          </p:cNvPr>
          <p:cNvPicPr preferRelativeResize="0"/>
          <p:nvPr/>
        </p:nvPicPr>
        <p:blipFill>
          <a:blip r:embed="rId3">
            <a:alphaModFix/>
          </a:blip>
          <a:stretch>
            <a:fillRect/>
          </a:stretch>
        </p:blipFill>
        <p:spPr>
          <a:xfrm>
            <a:off x="-27705" y="0"/>
            <a:ext cx="9143990" cy="5143500"/>
          </a:xfrm>
          <a:prstGeom prst="rect">
            <a:avLst/>
          </a:prstGeom>
          <a:noFill/>
          <a:ln>
            <a:noFill/>
          </a:ln>
        </p:spPr>
      </p:pic>
      <p:sp>
        <p:nvSpPr>
          <p:cNvPr id="61" name="Google Shape;61;p14">
            <a:extLst>
              <a:ext uri="{FF2B5EF4-FFF2-40B4-BE49-F238E27FC236}">
                <a16:creationId xmlns:a16="http://schemas.microsoft.com/office/drawing/2014/main" id="{405CA298-EDCE-3E4B-ADCB-E9A3731C6FE8}"/>
              </a:ext>
            </a:extLst>
          </p:cNvPr>
          <p:cNvSpPr txBox="1"/>
          <p:nvPr/>
        </p:nvSpPr>
        <p:spPr>
          <a:xfrm>
            <a:off x="394850" y="110836"/>
            <a:ext cx="8354290" cy="1794163"/>
          </a:xfrm>
          <a:prstGeom prst="rect">
            <a:avLst/>
          </a:prstGeom>
          <a:noFill/>
          <a:ln>
            <a:noFill/>
          </a:ln>
        </p:spPr>
        <p:txBody>
          <a:bodyPr spcFirstLastPara="1" wrap="square" lIns="91425" tIns="91425" rIns="91425" bIns="91425" anchor="t" anchorCtr="0">
            <a:noAutofit/>
          </a:bodyPr>
          <a:lstStyle/>
          <a:p>
            <a:pPr lvl="0" algn="ctr">
              <a:spcBef>
                <a:spcPts val="1100"/>
              </a:spcBef>
            </a:pPr>
            <a:endParaRPr lang="pt-BR" sz="1500" dirty="0">
              <a:highlight>
                <a:srgbClr val="FFFFFF"/>
              </a:highlight>
            </a:endParaRPr>
          </a:p>
        </p:txBody>
      </p:sp>
      <p:sp>
        <p:nvSpPr>
          <p:cNvPr id="3" name="CaixaDeTexto 2">
            <a:extLst>
              <a:ext uri="{FF2B5EF4-FFF2-40B4-BE49-F238E27FC236}">
                <a16:creationId xmlns:a16="http://schemas.microsoft.com/office/drawing/2014/main" id="{78364ED8-71E3-2C43-1DA4-6B5D24A7B8BB}"/>
              </a:ext>
            </a:extLst>
          </p:cNvPr>
          <p:cNvSpPr txBox="1"/>
          <p:nvPr/>
        </p:nvSpPr>
        <p:spPr>
          <a:xfrm>
            <a:off x="443345" y="173182"/>
            <a:ext cx="8541328" cy="5219378"/>
          </a:xfrm>
          <a:prstGeom prst="rect">
            <a:avLst/>
          </a:prstGeom>
          <a:noFill/>
        </p:spPr>
        <p:txBody>
          <a:bodyPr wrap="square">
            <a:spAutoFit/>
          </a:bodyPr>
          <a:lstStyle/>
          <a:p>
            <a:pPr lvl="0" algn="ctr">
              <a:spcBef>
                <a:spcPts val="1100"/>
              </a:spcBef>
            </a:pPr>
            <a:r>
              <a:rPr lang="pt-BR" b="1" dirty="0">
                <a:solidFill>
                  <a:srgbClr val="0070C0"/>
                </a:solidFill>
                <a:highlight>
                  <a:srgbClr val="FFFFFF"/>
                </a:highlight>
              </a:rPr>
              <a:t>ATORES DA CONTRATAÇÃO PÚBLICA</a:t>
            </a:r>
          </a:p>
          <a:p>
            <a:pPr algn="ctr"/>
            <a:endParaRPr lang="pt-BR" sz="1600" b="1" dirty="0">
              <a:solidFill>
                <a:srgbClr val="0070C0"/>
              </a:solidFill>
              <a:highlight>
                <a:srgbClr val="FFFFFF"/>
              </a:highlight>
            </a:endParaRPr>
          </a:p>
          <a:p>
            <a:pPr algn="ctr"/>
            <a:r>
              <a:rPr lang="pt-BR" b="1" dirty="0">
                <a:solidFill>
                  <a:srgbClr val="0070C0"/>
                </a:solidFill>
                <a:highlight>
                  <a:srgbClr val="FFFFFF"/>
                </a:highlight>
              </a:rPr>
              <a:t>Há regra sobre remuneração extra para agentes que atuam nas contratações?   </a:t>
            </a:r>
          </a:p>
          <a:p>
            <a:pPr marL="360363" algn="ctr"/>
            <a:r>
              <a:rPr lang="pt-BR" b="1" i="1" dirty="0">
                <a:solidFill>
                  <a:srgbClr val="0070C0"/>
                </a:solidFill>
                <a:highlight>
                  <a:srgbClr val="FFFFFF"/>
                </a:highlight>
              </a:rPr>
              <a:t> </a:t>
            </a:r>
          </a:p>
          <a:p>
            <a:r>
              <a:rPr lang="pt-BR" b="1" dirty="0">
                <a:highlight>
                  <a:srgbClr val="FFFFFF"/>
                </a:highlight>
              </a:rPr>
              <a:t>Exemplo 1</a:t>
            </a:r>
            <a:endParaRPr lang="pt-BR" dirty="0">
              <a:highlight>
                <a:srgbClr val="FFFFFF"/>
              </a:highlight>
            </a:endParaRPr>
          </a:p>
          <a:p>
            <a:endParaRPr lang="pt-BR" b="1" dirty="0">
              <a:highlight>
                <a:srgbClr val="FFFFFF"/>
              </a:highlight>
            </a:endParaRPr>
          </a:p>
          <a:p>
            <a:r>
              <a:rPr lang="pt-BR" b="1" dirty="0">
                <a:highlight>
                  <a:srgbClr val="FFFFFF"/>
                </a:highlight>
              </a:rPr>
              <a:t>Município de Guaíra/PR</a:t>
            </a:r>
          </a:p>
          <a:p>
            <a:endParaRPr lang="pt-BR" dirty="0">
              <a:highlight>
                <a:srgbClr val="FFFFFF"/>
              </a:highlight>
            </a:endParaRPr>
          </a:p>
          <a:p>
            <a:r>
              <a:rPr lang="pt-BR" i="1" dirty="0">
                <a:highlight>
                  <a:srgbClr val="FFFFFF"/>
                </a:highlight>
              </a:rPr>
              <a:t>§ 2º valor definido nos incisos I e II do art. 7º. será atualizado conforme percentual estipulado na revisão geral anual da remuneração dos servidores Municipais, disposto no artigo 224 da Lei municipal nº </a:t>
            </a:r>
            <a:r>
              <a:rPr lang="pt-BR" i="1" u="sng" dirty="0">
                <a:highlight>
                  <a:srgbClr val="FFFFFF"/>
                </a:highlight>
                <a:hlinkClick r:id="rId4"/>
              </a:rPr>
              <a:t>1.246</a:t>
            </a:r>
            <a:r>
              <a:rPr lang="pt-BR" i="1" dirty="0">
                <a:highlight>
                  <a:srgbClr val="FFFFFF"/>
                </a:highlight>
              </a:rPr>
              <a:t>/2003.</a:t>
            </a:r>
            <a:br>
              <a:rPr lang="pt-BR" i="1" dirty="0">
                <a:highlight>
                  <a:srgbClr val="FFFFFF"/>
                </a:highlight>
              </a:rPr>
            </a:br>
            <a:br>
              <a:rPr lang="pt-BR" i="1" dirty="0">
                <a:highlight>
                  <a:srgbClr val="FFFFFF"/>
                </a:highlight>
              </a:rPr>
            </a:br>
            <a:r>
              <a:rPr lang="pt-BR" i="1" dirty="0">
                <a:highlight>
                  <a:srgbClr val="FFFFFF"/>
                </a:highlight>
              </a:rPr>
              <a:t>§ 3º Ao Servidor no exercício das funções descritas nesta Lei, que ultrapassar a jornada ordinária de trabalho, não lhe será remunerada as horas extraordinárias.</a:t>
            </a:r>
            <a:br>
              <a:rPr lang="pt-BR" i="1" dirty="0">
                <a:highlight>
                  <a:srgbClr val="FFFFFF"/>
                </a:highlight>
              </a:rPr>
            </a:br>
            <a:br>
              <a:rPr lang="pt-BR" i="1" dirty="0">
                <a:highlight>
                  <a:srgbClr val="FFFFFF"/>
                </a:highlight>
              </a:rPr>
            </a:br>
            <a:r>
              <a:rPr lang="pt-BR" i="1" dirty="0">
                <a:highlight>
                  <a:srgbClr val="FFFFFF"/>
                </a:highlight>
              </a:rPr>
              <a:t>§ 4º O servidor não fará jus à gratificação durante o período de férias, neste caso, será devido somente a média referente ao seu período aquisitivo.</a:t>
            </a:r>
            <a:br>
              <a:rPr lang="pt-BR" i="1" dirty="0">
                <a:highlight>
                  <a:srgbClr val="FFFFFF"/>
                </a:highlight>
              </a:rPr>
            </a:br>
            <a:br>
              <a:rPr lang="pt-BR" i="1" dirty="0">
                <a:highlight>
                  <a:srgbClr val="FFFFFF"/>
                </a:highlight>
              </a:rPr>
            </a:br>
            <a:r>
              <a:rPr lang="pt-BR" i="1" dirty="0">
                <a:highlight>
                  <a:srgbClr val="FFFFFF"/>
                </a:highlight>
              </a:rPr>
              <a:t>§ 5º A gratificação não incidirá sob o 13º salário dos servidores, neste caso, será devido somente a média anual.</a:t>
            </a:r>
            <a:br>
              <a:rPr lang="pt-BR" i="1" dirty="0">
                <a:highlight>
                  <a:srgbClr val="FFFFFF"/>
                </a:highlight>
              </a:rPr>
            </a:br>
            <a:br>
              <a:rPr lang="pt-BR" i="1" dirty="0">
                <a:highlight>
                  <a:srgbClr val="FFFFFF"/>
                </a:highlight>
              </a:rPr>
            </a:br>
            <a:r>
              <a:rPr lang="pt-BR" i="1" dirty="0">
                <a:highlight>
                  <a:srgbClr val="FFFFFF"/>
                </a:highlight>
              </a:rPr>
              <a:t> </a:t>
            </a:r>
            <a:r>
              <a:rPr lang="pt-BR" b="1" dirty="0">
                <a:highlight>
                  <a:srgbClr val="FFFFFF"/>
                </a:highlight>
              </a:rPr>
              <a:t> </a:t>
            </a:r>
            <a:endParaRPr lang="pt-BR" dirty="0">
              <a:highlight>
                <a:srgbClr val="FFFFFF"/>
              </a:highlight>
            </a:endParaRPr>
          </a:p>
          <a:p>
            <a:pPr marL="0" lvl="0" indent="0" algn="ctr" rtl="0">
              <a:spcBef>
                <a:spcPts val="1100"/>
              </a:spcBef>
              <a:spcAft>
                <a:spcPts val="0"/>
              </a:spcAft>
              <a:buNone/>
            </a:pPr>
            <a:endParaRPr lang="pt-BR" dirty="0">
              <a:highlight>
                <a:srgbClr val="FFFFFF"/>
              </a:highlight>
            </a:endParaRPr>
          </a:p>
        </p:txBody>
      </p:sp>
    </p:spTree>
    <p:extLst>
      <p:ext uri="{BB962C8B-B14F-4D97-AF65-F5344CB8AC3E}">
        <p14:creationId xmlns:p14="http://schemas.microsoft.com/office/powerpoint/2010/main" val="6104645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EC54419A-905C-CED7-890B-333C405E0DA3}"/>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89242CD6-C4AD-27FD-6F70-C1B220955322}"/>
              </a:ext>
            </a:extLst>
          </p:cNvPr>
          <p:cNvPicPr preferRelativeResize="0"/>
          <p:nvPr/>
        </p:nvPicPr>
        <p:blipFill>
          <a:blip r:embed="rId3">
            <a:alphaModFix/>
          </a:blip>
          <a:stretch>
            <a:fillRect/>
          </a:stretch>
        </p:blipFill>
        <p:spPr>
          <a:xfrm>
            <a:off x="-27705" y="0"/>
            <a:ext cx="9143990" cy="5143500"/>
          </a:xfrm>
          <a:prstGeom prst="rect">
            <a:avLst/>
          </a:prstGeom>
          <a:noFill/>
          <a:ln>
            <a:noFill/>
          </a:ln>
        </p:spPr>
      </p:pic>
      <p:sp>
        <p:nvSpPr>
          <p:cNvPr id="61" name="Google Shape;61;p14">
            <a:extLst>
              <a:ext uri="{FF2B5EF4-FFF2-40B4-BE49-F238E27FC236}">
                <a16:creationId xmlns:a16="http://schemas.microsoft.com/office/drawing/2014/main" id="{DF784405-6259-AB06-62C0-93FD9EB7D180}"/>
              </a:ext>
            </a:extLst>
          </p:cNvPr>
          <p:cNvSpPr txBox="1"/>
          <p:nvPr/>
        </p:nvSpPr>
        <p:spPr>
          <a:xfrm>
            <a:off x="394850" y="110836"/>
            <a:ext cx="8354290" cy="1794163"/>
          </a:xfrm>
          <a:prstGeom prst="rect">
            <a:avLst/>
          </a:prstGeom>
          <a:noFill/>
          <a:ln>
            <a:noFill/>
          </a:ln>
        </p:spPr>
        <p:txBody>
          <a:bodyPr spcFirstLastPara="1" wrap="square" lIns="91425" tIns="91425" rIns="91425" bIns="91425" anchor="t" anchorCtr="0">
            <a:noAutofit/>
          </a:bodyPr>
          <a:lstStyle/>
          <a:p>
            <a:pPr lvl="0" algn="ctr">
              <a:spcBef>
                <a:spcPts val="1100"/>
              </a:spcBef>
            </a:pPr>
            <a:endParaRPr lang="pt-BR" sz="1500" dirty="0">
              <a:highlight>
                <a:srgbClr val="FFFFFF"/>
              </a:highlight>
            </a:endParaRPr>
          </a:p>
        </p:txBody>
      </p:sp>
      <p:sp>
        <p:nvSpPr>
          <p:cNvPr id="3" name="CaixaDeTexto 2">
            <a:extLst>
              <a:ext uri="{FF2B5EF4-FFF2-40B4-BE49-F238E27FC236}">
                <a16:creationId xmlns:a16="http://schemas.microsoft.com/office/drawing/2014/main" id="{B18793E0-5670-AAA5-3F7D-82270231748A}"/>
              </a:ext>
            </a:extLst>
          </p:cNvPr>
          <p:cNvSpPr txBox="1"/>
          <p:nvPr/>
        </p:nvSpPr>
        <p:spPr>
          <a:xfrm>
            <a:off x="443345" y="173182"/>
            <a:ext cx="8541328" cy="5144998"/>
          </a:xfrm>
          <a:prstGeom prst="rect">
            <a:avLst/>
          </a:prstGeom>
          <a:noFill/>
        </p:spPr>
        <p:txBody>
          <a:bodyPr wrap="square">
            <a:spAutoFit/>
          </a:bodyPr>
          <a:lstStyle/>
          <a:p>
            <a:pPr lvl="0" algn="ctr">
              <a:spcBef>
                <a:spcPts val="1100"/>
              </a:spcBef>
            </a:pPr>
            <a:r>
              <a:rPr lang="pt-BR" b="1" dirty="0">
                <a:solidFill>
                  <a:srgbClr val="0070C0"/>
                </a:solidFill>
                <a:highlight>
                  <a:srgbClr val="FFFFFF"/>
                </a:highlight>
              </a:rPr>
              <a:t>ATORES DA CONTRATAÇÃO PÚBLICA</a:t>
            </a:r>
          </a:p>
          <a:p>
            <a:pPr algn="ctr"/>
            <a:endParaRPr lang="pt-BR" sz="1600" b="1" dirty="0">
              <a:solidFill>
                <a:srgbClr val="0070C0"/>
              </a:solidFill>
              <a:highlight>
                <a:srgbClr val="FFFFFF"/>
              </a:highlight>
            </a:endParaRPr>
          </a:p>
          <a:p>
            <a:pPr algn="ctr"/>
            <a:r>
              <a:rPr lang="pt-BR" b="1" dirty="0">
                <a:solidFill>
                  <a:srgbClr val="0070C0"/>
                </a:solidFill>
                <a:highlight>
                  <a:srgbClr val="FFFFFF"/>
                </a:highlight>
              </a:rPr>
              <a:t>Há regra sobre remuneração extra para agentes que atuam nas contratações?   </a:t>
            </a:r>
          </a:p>
          <a:p>
            <a:pPr marL="360363" algn="ctr"/>
            <a:r>
              <a:rPr lang="pt-BR" b="1" i="1" dirty="0">
                <a:solidFill>
                  <a:srgbClr val="0070C0"/>
                </a:solidFill>
                <a:highlight>
                  <a:srgbClr val="FFFFFF"/>
                </a:highlight>
              </a:rPr>
              <a:t> </a:t>
            </a:r>
          </a:p>
          <a:p>
            <a:pPr lvl="0" algn="ctr">
              <a:spcBef>
                <a:spcPts val="1100"/>
              </a:spcBef>
            </a:pPr>
            <a:endParaRPr lang="pt-BR" b="1" i="1" dirty="0">
              <a:solidFill>
                <a:srgbClr val="0070C0"/>
              </a:solidFill>
              <a:highlight>
                <a:srgbClr val="FFFFFF"/>
              </a:highlight>
            </a:endParaRPr>
          </a:p>
          <a:p>
            <a:r>
              <a:rPr lang="pt-BR" b="1" dirty="0">
                <a:highlight>
                  <a:srgbClr val="FFFFFF"/>
                </a:highlight>
              </a:rPr>
              <a:t>Exemplo 1</a:t>
            </a:r>
            <a:endParaRPr lang="pt-BR" dirty="0">
              <a:highlight>
                <a:srgbClr val="FFFFFF"/>
              </a:highlight>
            </a:endParaRPr>
          </a:p>
          <a:p>
            <a:endParaRPr lang="pt-BR" b="1" dirty="0">
              <a:highlight>
                <a:srgbClr val="FFFFFF"/>
              </a:highlight>
            </a:endParaRPr>
          </a:p>
          <a:p>
            <a:r>
              <a:rPr lang="pt-BR" b="1" dirty="0">
                <a:highlight>
                  <a:srgbClr val="FFFFFF"/>
                </a:highlight>
              </a:rPr>
              <a:t>Município de Guaíra/PR</a:t>
            </a:r>
          </a:p>
          <a:p>
            <a:endParaRPr lang="pt-BR" dirty="0">
              <a:highlight>
                <a:srgbClr val="FFFFFF"/>
              </a:highlight>
            </a:endParaRPr>
          </a:p>
          <a:p>
            <a:r>
              <a:rPr lang="pt-BR" b="1" i="1" dirty="0">
                <a:highlight>
                  <a:srgbClr val="FFFFFF"/>
                </a:highlight>
              </a:rPr>
              <a:t>Art. 8º</a:t>
            </a:r>
            <a:r>
              <a:rPr lang="pt-BR" i="1" dirty="0">
                <a:highlight>
                  <a:srgbClr val="FFFFFF"/>
                </a:highlight>
              </a:rPr>
              <a:t> O servidor nomeado como suplente da Equipe de apoio, quando designado para substituir seu respectivo titular fará jus a Gratificação proporcionalmente aos dias em que for nomeado para a substituição.</a:t>
            </a:r>
            <a:br>
              <a:rPr lang="pt-BR" i="1" dirty="0">
                <a:highlight>
                  <a:srgbClr val="FFFFFF"/>
                </a:highlight>
              </a:rPr>
            </a:br>
            <a:br>
              <a:rPr lang="pt-BR" i="1" dirty="0">
                <a:highlight>
                  <a:srgbClr val="FFFFFF"/>
                </a:highlight>
              </a:rPr>
            </a:br>
            <a:r>
              <a:rPr lang="pt-BR" b="1" i="1" dirty="0">
                <a:highlight>
                  <a:srgbClr val="FFFFFF"/>
                </a:highlight>
              </a:rPr>
              <a:t>Art. 9º</a:t>
            </a:r>
            <a:r>
              <a:rPr lang="pt-BR" i="1" dirty="0">
                <a:highlight>
                  <a:srgbClr val="FFFFFF"/>
                </a:highlight>
              </a:rPr>
              <a:t> A gratificação de que trata esta Lei não se incorporará à remuneração dos servidores para qualquer outro efeito, nem serão computadas para concessão de outras vantagens, sendo devida aos servidores somente quando no exercício do serviço vinculado à Diretoria de Compras.</a:t>
            </a:r>
            <a:endParaRPr lang="pt-BR" dirty="0">
              <a:highlight>
                <a:srgbClr val="FFFFFF"/>
              </a:highlight>
            </a:endParaRPr>
          </a:p>
          <a:p>
            <a:br>
              <a:rPr lang="pt-BR" i="1" dirty="0">
                <a:highlight>
                  <a:srgbClr val="FFFFFF"/>
                </a:highlight>
              </a:rPr>
            </a:br>
            <a:r>
              <a:rPr lang="pt-BR" i="1" dirty="0">
                <a:highlight>
                  <a:srgbClr val="FFFFFF"/>
                </a:highlight>
              </a:rPr>
              <a:t> </a:t>
            </a:r>
            <a:r>
              <a:rPr lang="pt-BR" b="1" dirty="0">
                <a:highlight>
                  <a:srgbClr val="FFFFFF"/>
                </a:highlight>
              </a:rPr>
              <a:t> </a:t>
            </a:r>
            <a:endParaRPr lang="pt-BR" dirty="0">
              <a:highlight>
                <a:srgbClr val="FFFFFF"/>
              </a:highlight>
            </a:endParaRPr>
          </a:p>
          <a:p>
            <a:br>
              <a:rPr lang="pt-BR" i="1" dirty="0">
                <a:highlight>
                  <a:srgbClr val="FFFFFF"/>
                </a:highlight>
              </a:rPr>
            </a:br>
            <a:br>
              <a:rPr lang="pt-BR" i="1" dirty="0">
                <a:highlight>
                  <a:srgbClr val="FFFFFF"/>
                </a:highlight>
              </a:rPr>
            </a:br>
            <a:r>
              <a:rPr lang="pt-BR" i="1" dirty="0">
                <a:highlight>
                  <a:srgbClr val="FFFFFF"/>
                </a:highlight>
              </a:rPr>
              <a:t> </a:t>
            </a:r>
            <a:r>
              <a:rPr lang="pt-BR" b="1" dirty="0">
                <a:highlight>
                  <a:srgbClr val="FFFFFF"/>
                </a:highlight>
              </a:rPr>
              <a:t> </a:t>
            </a:r>
            <a:endParaRPr lang="pt-BR" dirty="0">
              <a:highlight>
                <a:srgbClr val="FFFFFF"/>
              </a:highlight>
            </a:endParaRPr>
          </a:p>
          <a:p>
            <a:pPr marL="0" lvl="0" indent="0" algn="ctr" rtl="0">
              <a:spcBef>
                <a:spcPts val="1100"/>
              </a:spcBef>
              <a:spcAft>
                <a:spcPts val="0"/>
              </a:spcAft>
              <a:buNone/>
            </a:pPr>
            <a:endParaRPr lang="pt-BR" dirty="0">
              <a:highlight>
                <a:srgbClr val="FFFFFF"/>
              </a:highlight>
            </a:endParaRPr>
          </a:p>
        </p:txBody>
      </p:sp>
    </p:spTree>
    <p:extLst>
      <p:ext uri="{BB962C8B-B14F-4D97-AF65-F5344CB8AC3E}">
        <p14:creationId xmlns:p14="http://schemas.microsoft.com/office/powerpoint/2010/main" val="42586714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C77D6B95-E85B-14A1-41BF-D4C7855D37DE}"/>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3775C8A1-A6C3-C3BC-0022-8399F69DFFB5}"/>
              </a:ext>
            </a:extLst>
          </p:cNvPr>
          <p:cNvPicPr preferRelativeResize="0"/>
          <p:nvPr/>
        </p:nvPicPr>
        <p:blipFill>
          <a:blip r:embed="rId3">
            <a:alphaModFix/>
          </a:blip>
          <a:stretch>
            <a:fillRect/>
          </a:stretch>
        </p:blipFill>
        <p:spPr>
          <a:xfrm>
            <a:off x="-27705" y="0"/>
            <a:ext cx="9143990" cy="5143500"/>
          </a:xfrm>
          <a:prstGeom prst="rect">
            <a:avLst/>
          </a:prstGeom>
          <a:noFill/>
          <a:ln>
            <a:noFill/>
          </a:ln>
        </p:spPr>
      </p:pic>
      <p:sp>
        <p:nvSpPr>
          <p:cNvPr id="61" name="Google Shape;61;p14">
            <a:extLst>
              <a:ext uri="{FF2B5EF4-FFF2-40B4-BE49-F238E27FC236}">
                <a16:creationId xmlns:a16="http://schemas.microsoft.com/office/drawing/2014/main" id="{2EB20BF3-8716-EB20-AEBC-F6A18D654482}"/>
              </a:ext>
            </a:extLst>
          </p:cNvPr>
          <p:cNvSpPr txBox="1"/>
          <p:nvPr/>
        </p:nvSpPr>
        <p:spPr>
          <a:xfrm>
            <a:off x="394850" y="110836"/>
            <a:ext cx="8354290" cy="1794163"/>
          </a:xfrm>
          <a:prstGeom prst="rect">
            <a:avLst/>
          </a:prstGeom>
          <a:noFill/>
          <a:ln>
            <a:noFill/>
          </a:ln>
        </p:spPr>
        <p:txBody>
          <a:bodyPr spcFirstLastPara="1" wrap="square" lIns="91425" tIns="91425" rIns="91425" bIns="91425" anchor="t" anchorCtr="0">
            <a:noAutofit/>
          </a:bodyPr>
          <a:lstStyle/>
          <a:p>
            <a:pPr lvl="0" algn="ctr">
              <a:spcBef>
                <a:spcPts val="1100"/>
              </a:spcBef>
            </a:pPr>
            <a:endParaRPr lang="pt-BR" sz="1500" dirty="0">
              <a:highlight>
                <a:srgbClr val="FFFFFF"/>
              </a:highlight>
            </a:endParaRPr>
          </a:p>
        </p:txBody>
      </p:sp>
      <p:sp>
        <p:nvSpPr>
          <p:cNvPr id="3" name="CaixaDeTexto 2">
            <a:extLst>
              <a:ext uri="{FF2B5EF4-FFF2-40B4-BE49-F238E27FC236}">
                <a16:creationId xmlns:a16="http://schemas.microsoft.com/office/drawing/2014/main" id="{F8D6B834-A2FF-3603-08AE-FF7AF4D0E5A0}"/>
              </a:ext>
            </a:extLst>
          </p:cNvPr>
          <p:cNvSpPr txBox="1"/>
          <p:nvPr/>
        </p:nvSpPr>
        <p:spPr>
          <a:xfrm>
            <a:off x="394849" y="228601"/>
            <a:ext cx="8839205" cy="4216539"/>
          </a:xfrm>
          <a:prstGeom prst="rect">
            <a:avLst/>
          </a:prstGeom>
          <a:noFill/>
        </p:spPr>
        <p:txBody>
          <a:bodyPr wrap="square">
            <a:spAutoFit/>
          </a:bodyPr>
          <a:lstStyle/>
          <a:p>
            <a:pPr lvl="0" algn="ctr">
              <a:spcBef>
                <a:spcPts val="1100"/>
              </a:spcBef>
            </a:pPr>
            <a:r>
              <a:rPr lang="pt-BR" sz="1200" b="1" dirty="0">
                <a:solidFill>
                  <a:srgbClr val="0070C0"/>
                </a:solidFill>
                <a:highlight>
                  <a:srgbClr val="FFFFFF"/>
                </a:highlight>
              </a:rPr>
              <a:t>ATORES DA CONTRATAÇÃO PÚBLICA</a:t>
            </a:r>
          </a:p>
          <a:p>
            <a:pPr algn="ctr"/>
            <a:endParaRPr lang="pt-BR" sz="1200" b="1" dirty="0">
              <a:solidFill>
                <a:srgbClr val="0070C0"/>
              </a:solidFill>
              <a:highlight>
                <a:srgbClr val="FFFFFF"/>
              </a:highlight>
            </a:endParaRPr>
          </a:p>
          <a:p>
            <a:pPr algn="ctr"/>
            <a:r>
              <a:rPr lang="pt-BR" sz="1200" b="1" dirty="0">
                <a:solidFill>
                  <a:srgbClr val="0070C0"/>
                </a:solidFill>
                <a:highlight>
                  <a:srgbClr val="FFFFFF"/>
                </a:highlight>
              </a:rPr>
              <a:t>Há regra sobre remuneração extra para agentes que atuam nas contratações?   </a:t>
            </a:r>
          </a:p>
          <a:p>
            <a:pPr marL="360363" algn="ctr"/>
            <a:r>
              <a:rPr lang="pt-BR" sz="1200" b="1" i="1" dirty="0">
                <a:solidFill>
                  <a:srgbClr val="0070C0"/>
                </a:solidFill>
                <a:highlight>
                  <a:srgbClr val="FFFFFF"/>
                </a:highlight>
              </a:rPr>
              <a:t> </a:t>
            </a:r>
          </a:p>
          <a:p>
            <a:pPr algn="just"/>
            <a:r>
              <a:rPr lang="pt-BR" sz="1200" b="1" dirty="0">
                <a:highlight>
                  <a:srgbClr val="FFFFFF"/>
                </a:highlight>
              </a:rPr>
              <a:t>Exemplo 2</a:t>
            </a:r>
          </a:p>
          <a:p>
            <a:pPr algn="just"/>
            <a:endParaRPr lang="pt-BR" sz="1200" b="1" dirty="0">
              <a:highlight>
                <a:srgbClr val="FFFFFF"/>
              </a:highlight>
            </a:endParaRPr>
          </a:p>
          <a:p>
            <a:pPr algn="just"/>
            <a:r>
              <a:rPr lang="pt-BR" sz="1200" b="1" dirty="0">
                <a:highlight>
                  <a:srgbClr val="FFFFFF"/>
                </a:highlight>
              </a:rPr>
              <a:t>Município de São Paulo</a:t>
            </a:r>
          </a:p>
          <a:p>
            <a:pPr algn="just"/>
            <a:endParaRPr lang="pt-BR" sz="1200" b="1" dirty="0">
              <a:highlight>
                <a:srgbClr val="FFFFFF"/>
              </a:highlight>
            </a:endParaRPr>
          </a:p>
          <a:p>
            <a:pPr algn="just"/>
            <a:r>
              <a:rPr lang="pt-BR" sz="1200" b="1" dirty="0">
                <a:highlight>
                  <a:srgbClr val="FFFFFF"/>
                </a:highlight>
              </a:rPr>
              <a:t>Lei nº 17.722, de 7 de dezembro de 2021</a:t>
            </a:r>
          </a:p>
          <a:p>
            <a:pPr algn="just"/>
            <a:endParaRPr lang="pt-BR" sz="1200" dirty="0">
              <a:highlight>
                <a:srgbClr val="FFFFFF"/>
              </a:highlight>
            </a:endParaRPr>
          </a:p>
          <a:p>
            <a:pPr algn="just"/>
            <a:r>
              <a:rPr lang="pt-BR" sz="1200" dirty="0">
                <a:highlight>
                  <a:srgbClr val="FFFFFF"/>
                </a:highlight>
              </a:rPr>
              <a:t>DA GRATIFICAÇÃO DE PREGOEIRO E DE AGENTE DE CONTRATAÇÃO</a:t>
            </a:r>
          </a:p>
          <a:p>
            <a:pPr algn="just"/>
            <a:endParaRPr lang="pt-BR" sz="1200" dirty="0">
              <a:highlight>
                <a:srgbClr val="FFFFFF"/>
              </a:highlight>
            </a:endParaRPr>
          </a:p>
          <a:p>
            <a:pPr algn="just"/>
            <a:r>
              <a:rPr lang="pt-BR" sz="1200" dirty="0">
                <a:highlight>
                  <a:srgbClr val="FFFFFF"/>
                </a:highlight>
              </a:rPr>
              <a:t>Art. 33. Fica instituída, com fundamento no art. 100, inciso III, da </a:t>
            </a:r>
            <a:r>
              <a:rPr lang="pt-BR" sz="1200" u="sng" dirty="0">
                <a:highlight>
                  <a:srgbClr val="FFFFFF"/>
                </a:highlight>
                <a:hlinkClick r:id="rId4"/>
              </a:rPr>
              <a:t>Lei nº 8.989, de 29 de outubro de 1979</a:t>
            </a:r>
            <a:r>
              <a:rPr lang="pt-BR" sz="1200" dirty="0">
                <a:highlight>
                  <a:srgbClr val="FFFFFF"/>
                </a:highlight>
              </a:rPr>
              <a:t>, e suas alterações, gratificação pelo exercício das atribuições de pregoeiro ou agente de contratação responsável pela condução de pregão ou outra modalidade de licitação no âmbito da Administração Direta, Autarquias e Fundações.</a:t>
            </a:r>
          </a:p>
          <a:p>
            <a:pPr algn="just"/>
            <a:r>
              <a:rPr lang="pt-BR" sz="1200" dirty="0">
                <a:highlight>
                  <a:srgbClr val="FFFFFF"/>
                </a:highlight>
              </a:rPr>
              <a:t>§ 1º Para ser credenciado e designado como pregoeiro ou agente de contratação, o servidor ou empregado público deverá apresentar certificado de capacitação e de atualização periódica, sem prejuízo do preenchimento de outros requisitos definidos na legislação específica e em regulamento.</a:t>
            </a:r>
          </a:p>
          <a:p>
            <a:pPr algn="just"/>
            <a:r>
              <a:rPr lang="pt-BR" sz="1200" dirty="0">
                <a:highlight>
                  <a:srgbClr val="FFFFFF"/>
                </a:highlight>
              </a:rPr>
              <a:t>§ 2º Poderão ser designados até 300 (trezentos) pregoeiros e agentes de contratação no âmbito da Administração Direta, Autarquias e Fundações, distribuídos entre os órgãos e entidades, conforme fixado em regulamento.</a:t>
            </a:r>
          </a:p>
          <a:p>
            <a:br>
              <a:rPr lang="pt-BR" i="1" dirty="0">
                <a:highlight>
                  <a:srgbClr val="FFFFFF"/>
                </a:highlight>
              </a:rPr>
            </a:br>
            <a:endParaRPr lang="pt-BR" dirty="0">
              <a:highlight>
                <a:srgbClr val="FFFFFF"/>
              </a:highlight>
            </a:endParaRPr>
          </a:p>
        </p:txBody>
      </p:sp>
    </p:spTree>
    <p:extLst>
      <p:ext uri="{BB962C8B-B14F-4D97-AF65-F5344CB8AC3E}">
        <p14:creationId xmlns:p14="http://schemas.microsoft.com/office/powerpoint/2010/main" val="12982437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EBB1F8D2-2FDA-FF6B-8B79-A6B295C26948}"/>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33F8BC38-5669-D7E5-A40F-5BFDC92F7EB6}"/>
              </a:ext>
            </a:extLst>
          </p:cNvPr>
          <p:cNvPicPr preferRelativeResize="0"/>
          <p:nvPr/>
        </p:nvPicPr>
        <p:blipFill>
          <a:blip r:embed="rId3">
            <a:alphaModFix/>
          </a:blip>
          <a:stretch>
            <a:fillRect/>
          </a:stretch>
        </p:blipFill>
        <p:spPr>
          <a:xfrm>
            <a:off x="-27705" y="0"/>
            <a:ext cx="9143990" cy="5143500"/>
          </a:xfrm>
          <a:prstGeom prst="rect">
            <a:avLst/>
          </a:prstGeom>
          <a:noFill/>
          <a:ln>
            <a:noFill/>
          </a:ln>
        </p:spPr>
      </p:pic>
      <p:sp>
        <p:nvSpPr>
          <p:cNvPr id="61" name="Google Shape;61;p14">
            <a:extLst>
              <a:ext uri="{FF2B5EF4-FFF2-40B4-BE49-F238E27FC236}">
                <a16:creationId xmlns:a16="http://schemas.microsoft.com/office/drawing/2014/main" id="{22041AB0-9C4B-E0FE-8DAA-0C08F9E559D0}"/>
              </a:ext>
            </a:extLst>
          </p:cNvPr>
          <p:cNvSpPr txBox="1"/>
          <p:nvPr/>
        </p:nvSpPr>
        <p:spPr>
          <a:xfrm>
            <a:off x="394850" y="110836"/>
            <a:ext cx="8354290" cy="1794163"/>
          </a:xfrm>
          <a:prstGeom prst="rect">
            <a:avLst/>
          </a:prstGeom>
          <a:noFill/>
          <a:ln>
            <a:noFill/>
          </a:ln>
        </p:spPr>
        <p:txBody>
          <a:bodyPr spcFirstLastPara="1" wrap="square" lIns="91425" tIns="91425" rIns="91425" bIns="91425" anchor="t" anchorCtr="0">
            <a:noAutofit/>
          </a:bodyPr>
          <a:lstStyle/>
          <a:p>
            <a:pPr lvl="0" algn="ctr">
              <a:spcBef>
                <a:spcPts val="1100"/>
              </a:spcBef>
            </a:pPr>
            <a:r>
              <a:rPr lang="pt-BR" sz="1300" b="1" dirty="0">
                <a:solidFill>
                  <a:srgbClr val="0070C0"/>
                </a:solidFill>
                <a:highlight>
                  <a:srgbClr val="FFFFFF"/>
                </a:highlight>
              </a:rPr>
              <a:t>ATORES DA CONTRATAÇÃO PÚBLICA</a:t>
            </a:r>
          </a:p>
          <a:p>
            <a:pPr algn="ctr"/>
            <a:endParaRPr lang="pt-BR" sz="1300" b="1" dirty="0">
              <a:solidFill>
                <a:srgbClr val="0070C0"/>
              </a:solidFill>
              <a:highlight>
                <a:srgbClr val="FFFFFF"/>
              </a:highlight>
            </a:endParaRPr>
          </a:p>
          <a:p>
            <a:pPr algn="ctr"/>
            <a:r>
              <a:rPr lang="pt-BR" sz="1300" b="1" dirty="0">
                <a:solidFill>
                  <a:srgbClr val="0070C0"/>
                </a:solidFill>
                <a:highlight>
                  <a:srgbClr val="FFFFFF"/>
                </a:highlight>
              </a:rPr>
              <a:t>Há regra sobre remuneração extra para agentes que atuam nas contratações?   </a:t>
            </a:r>
          </a:p>
          <a:p>
            <a:pPr marL="360363" algn="just"/>
            <a:r>
              <a:rPr lang="pt-BR" sz="1300" b="1" dirty="0">
                <a:solidFill>
                  <a:srgbClr val="0070C0"/>
                </a:solidFill>
                <a:highlight>
                  <a:srgbClr val="FFFFFF"/>
                </a:highlight>
              </a:rPr>
              <a:t> </a:t>
            </a:r>
          </a:p>
          <a:p>
            <a:pPr algn="just"/>
            <a:r>
              <a:rPr lang="pt-BR" sz="1300" b="1" dirty="0">
                <a:highlight>
                  <a:srgbClr val="FFFFFF"/>
                </a:highlight>
              </a:rPr>
              <a:t>Exemplo 2</a:t>
            </a:r>
          </a:p>
          <a:p>
            <a:pPr algn="just"/>
            <a:endParaRPr lang="pt-BR" sz="1300" b="1" dirty="0">
              <a:highlight>
                <a:srgbClr val="FFFFFF"/>
              </a:highlight>
            </a:endParaRPr>
          </a:p>
          <a:p>
            <a:pPr algn="just"/>
            <a:r>
              <a:rPr lang="pt-BR" sz="1300" b="1" dirty="0">
                <a:highlight>
                  <a:srgbClr val="FFFFFF"/>
                </a:highlight>
              </a:rPr>
              <a:t>Município de São Paulo</a:t>
            </a:r>
          </a:p>
          <a:p>
            <a:pPr algn="just"/>
            <a:endParaRPr lang="pt-BR" sz="1300" dirty="0">
              <a:highlight>
                <a:srgbClr val="FFFFFF"/>
              </a:highlight>
            </a:endParaRPr>
          </a:p>
          <a:p>
            <a:pPr algn="just"/>
            <a:r>
              <a:rPr lang="pt-BR" sz="1300" dirty="0">
                <a:highlight>
                  <a:srgbClr val="FFFFFF"/>
                </a:highlight>
              </a:rPr>
              <a:t>Art. 34. A gratificação de pregoeiro e agente de contratação poderá ser deferida pela autoridade competente para autorizar a abertura do pregão ou outra modalidade de licitação, mediante disponibilidade orçamentária, pelo valor referencial de R$150,00 (cento e cinquenta reais), por designação para condução de pregão ou outra licitação, até o máximo de 10 (dez) designações por mês.</a:t>
            </a:r>
          </a:p>
          <a:p>
            <a:pPr algn="just"/>
            <a:endParaRPr lang="pt-BR" sz="1300" dirty="0">
              <a:highlight>
                <a:srgbClr val="FFFFFF"/>
              </a:highlight>
            </a:endParaRPr>
          </a:p>
          <a:p>
            <a:pPr algn="just"/>
            <a:r>
              <a:rPr lang="pt-BR" sz="1300" dirty="0">
                <a:highlight>
                  <a:srgbClr val="FFFFFF"/>
                </a:highlight>
              </a:rPr>
              <a:t>Parágrafo único. Havendo disponibilidade orçamentária, a gratificação poderá ser deferida em até três vezes o valor referencial previsto no caput deste artigo, por designação, respeitado o limite de designações mensais, de acordo com critérios e níveis objetivos de escalonamento em razão da complexidade ou outras peculiaridades do certame, previamente definidos em regulamento.</a:t>
            </a:r>
          </a:p>
        </p:txBody>
      </p:sp>
      <p:sp>
        <p:nvSpPr>
          <p:cNvPr id="3" name="CaixaDeTexto 2">
            <a:extLst>
              <a:ext uri="{FF2B5EF4-FFF2-40B4-BE49-F238E27FC236}">
                <a16:creationId xmlns:a16="http://schemas.microsoft.com/office/drawing/2014/main" id="{C43706D1-C725-A879-59A7-9579E1C6B3DC}"/>
              </a:ext>
            </a:extLst>
          </p:cNvPr>
          <p:cNvSpPr txBox="1"/>
          <p:nvPr/>
        </p:nvSpPr>
        <p:spPr>
          <a:xfrm>
            <a:off x="394850" y="207819"/>
            <a:ext cx="8839205" cy="523220"/>
          </a:xfrm>
          <a:prstGeom prst="rect">
            <a:avLst/>
          </a:prstGeom>
          <a:noFill/>
        </p:spPr>
        <p:txBody>
          <a:bodyPr wrap="square">
            <a:spAutoFit/>
          </a:bodyPr>
          <a:lstStyle/>
          <a:p>
            <a:pPr algn="ctr"/>
            <a:br>
              <a:rPr lang="pt-BR" i="1" dirty="0">
                <a:highlight>
                  <a:srgbClr val="FFFFFF"/>
                </a:highlight>
              </a:rPr>
            </a:br>
            <a:endParaRPr lang="pt-BR" dirty="0">
              <a:highlight>
                <a:srgbClr val="FFFFFF"/>
              </a:highlight>
            </a:endParaRPr>
          </a:p>
        </p:txBody>
      </p:sp>
    </p:spTree>
    <p:extLst>
      <p:ext uri="{BB962C8B-B14F-4D97-AF65-F5344CB8AC3E}">
        <p14:creationId xmlns:p14="http://schemas.microsoft.com/office/powerpoint/2010/main" val="10578486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BF445EA3-F36E-4EB1-F0CC-88041C001264}"/>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75C3AEBB-63B1-B6D3-2E2D-D17E64E9C00C}"/>
              </a:ext>
            </a:extLst>
          </p:cNvPr>
          <p:cNvPicPr preferRelativeResize="0"/>
          <p:nvPr/>
        </p:nvPicPr>
        <p:blipFill>
          <a:blip r:embed="rId3">
            <a:alphaModFix/>
          </a:blip>
          <a:stretch>
            <a:fillRect/>
          </a:stretch>
        </p:blipFill>
        <p:spPr>
          <a:xfrm>
            <a:off x="-27705" y="0"/>
            <a:ext cx="9143990" cy="5143500"/>
          </a:xfrm>
          <a:prstGeom prst="rect">
            <a:avLst/>
          </a:prstGeom>
          <a:noFill/>
          <a:ln>
            <a:noFill/>
          </a:ln>
        </p:spPr>
      </p:pic>
      <p:sp>
        <p:nvSpPr>
          <p:cNvPr id="61" name="Google Shape;61;p14">
            <a:extLst>
              <a:ext uri="{FF2B5EF4-FFF2-40B4-BE49-F238E27FC236}">
                <a16:creationId xmlns:a16="http://schemas.microsoft.com/office/drawing/2014/main" id="{C8E8875A-D761-66D6-2E49-82B7151DB322}"/>
              </a:ext>
            </a:extLst>
          </p:cNvPr>
          <p:cNvSpPr txBox="1"/>
          <p:nvPr/>
        </p:nvSpPr>
        <p:spPr>
          <a:xfrm>
            <a:off x="394850" y="110836"/>
            <a:ext cx="8354290" cy="1794163"/>
          </a:xfrm>
          <a:prstGeom prst="rect">
            <a:avLst/>
          </a:prstGeom>
          <a:noFill/>
          <a:ln>
            <a:noFill/>
          </a:ln>
        </p:spPr>
        <p:txBody>
          <a:bodyPr spcFirstLastPara="1" wrap="square" lIns="91425" tIns="91425" rIns="91425" bIns="91425" anchor="t" anchorCtr="0">
            <a:noAutofit/>
          </a:bodyPr>
          <a:lstStyle/>
          <a:p>
            <a:pPr lvl="0" algn="ctr">
              <a:spcBef>
                <a:spcPts val="1100"/>
              </a:spcBef>
            </a:pPr>
            <a:r>
              <a:rPr lang="pt-BR" sz="1100" b="1" dirty="0">
                <a:solidFill>
                  <a:srgbClr val="0070C0"/>
                </a:solidFill>
                <a:highlight>
                  <a:srgbClr val="FFFFFF"/>
                </a:highlight>
              </a:rPr>
              <a:t>ATORES DA CONTRATAÇÃO PÚBLICA</a:t>
            </a:r>
          </a:p>
          <a:p>
            <a:pPr algn="ctr"/>
            <a:endParaRPr lang="pt-BR" sz="1100" b="1" dirty="0">
              <a:solidFill>
                <a:srgbClr val="0070C0"/>
              </a:solidFill>
              <a:highlight>
                <a:srgbClr val="FFFFFF"/>
              </a:highlight>
            </a:endParaRPr>
          </a:p>
          <a:p>
            <a:pPr indent="360363" algn="ctr"/>
            <a:r>
              <a:rPr lang="pt-BR" sz="1100" b="1" dirty="0">
                <a:solidFill>
                  <a:srgbClr val="0070C0"/>
                </a:solidFill>
                <a:highlight>
                  <a:srgbClr val="FFFFFF"/>
                </a:highlight>
              </a:rPr>
              <a:t>Regulamentos específicos</a:t>
            </a:r>
          </a:p>
          <a:p>
            <a:pPr indent="360363" algn="ctr"/>
            <a:endParaRPr lang="pt-BR" sz="1100" b="1" dirty="0">
              <a:solidFill>
                <a:srgbClr val="0070C0"/>
              </a:solidFill>
              <a:highlight>
                <a:srgbClr val="FFFFFF"/>
              </a:highlight>
            </a:endParaRPr>
          </a:p>
          <a:p>
            <a:pPr indent="360363"/>
            <a:r>
              <a:rPr lang="pt-BR" sz="1100" dirty="0">
                <a:highlight>
                  <a:srgbClr val="FFFFFF"/>
                </a:highlight>
              </a:rPr>
              <a:t>De acordo com a PORTARIA SEGES/ME Nº 8.678, de 2021, que dispõe sobre a governança das contratações públicas no âmbito da Administração Pública federal direta, autárquica e fundacional, compete ao órgão ou entidade quanto à estrutura da área de contratações públicas: </a:t>
            </a:r>
          </a:p>
          <a:p>
            <a:pPr indent="360363"/>
            <a:endParaRPr lang="pt-BR" sz="1100" dirty="0">
              <a:highlight>
                <a:srgbClr val="FFFFFF"/>
              </a:highlight>
            </a:endParaRPr>
          </a:p>
          <a:p>
            <a:pPr marL="360363"/>
            <a:r>
              <a:rPr lang="pt-BR" sz="1100" dirty="0">
                <a:highlight>
                  <a:srgbClr val="FFFFFF"/>
                </a:highlight>
              </a:rPr>
              <a:t>“</a:t>
            </a:r>
            <a:r>
              <a:rPr lang="pt-BR" sz="1100" i="1" dirty="0">
                <a:highlight>
                  <a:srgbClr val="FFFFFF"/>
                </a:highlight>
              </a:rPr>
              <a:t>Art. 18 . Compete ao órgão ou entidade, quanto à estrutura da área de  contratações públicas:</a:t>
            </a:r>
            <a:br>
              <a:rPr lang="pt-BR" sz="1100" i="1" dirty="0">
                <a:highlight>
                  <a:srgbClr val="FFFFFF"/>
                </a:highlight>
              </a:rPr>
            </a:br>
            <a:r>
              <a:rPr lang="pt-BR" sz="1100" i="1" dirty="0">
                <a:highlight>
                  <a:srgbClr val="FFFFFF"/>
                </a:highlight>
              </a:rPr>
              <a:t>I - proceder, periodicamente, à avaliação quantitativa e qualitativa do pessoal, de forma a delimitar as necessidades de recursos materiais e humanos;</a:t>
            </a:r>
            <a:br>
              <a:rPr lang="pt-BR" sz="1100" i="1" dirty="0">
                <a:highlight>
                  <a:srgbClr val="FFFFFF"/>
                </a:highlight>
              </a:rPr>
            </a:br>
            <a:r>
              <a:rPr lang="pt-BR" sz="1100" i="1" u="sng" dirty="0">
                <a:solidFill>
                  <a:srgbClr val="0070C0"/>
                </a:solidFill>
                <a:highlight>
                  <a:srgbClr val="FFFFFF"/>
                </a:highlight>
              </a:rPr>
              <a:t>II - estabelecer em normativos internos:</a:t>
            </a:r>
            <a:br>
              <a:rPr lang="pt-BR" sz="1100" i="1" u="sng" dirty="0">
                <a:solidFill>
                  <a:srgbClr val="0070C0"/>
                </a:solidFill>
                <a:highlight>
                  <a:srgbClr val="FFFFFF"/>
                </a:highlight>
              </a:rPr>
            </a:br>
            <a:r>
              <a:rPr lang="pt-BR" sz="1100" i="1" dirty="0">
                <a:solidFill>
                  <a:srgbClr val="0070C0"/>
                </a:solidFill>
                <a:highlight>
                  <a:srgbClr val="FFFFFF"/>
                </a:highlight>
              </a:rPr>
              <a:t>a) competências, atribuições e responsabilidades dos dirigentes, incluindo a responsabilidade pelo estabelecimento de políticas e procedimentos de controles internos necessários para mitigar os riscos;</a:t>
            </a:r>
            <a:br>
              <a:rPr lang="pt-BR" sz="1100" i="1" dirty="0">
                <a:solidFill>
                  <a:srgbClr val="0070C0"/>
                </a:solidFill>
                <a:highlight>
                  <a:srgbClr val="FFFFFF"/>
                </a:highlight>
              </a:rPr>
            </a:br>
            <a:r>
              <a:rPr lang="pt-BR" sz="1100" i="1" dirty="0">
                <a:solidFill>
                  <a:srgbClr val="0070C0"/>
                </a:solidFill>
                <a:highlight>
                  <a:srgbClr val="FFFFFF"/>
                </a:highlight>
              </a:rPr>
              <a:t>b) competências, atribuições e responsabilidades dos demais agentes que atuam no processo de contratações; e</a:t>
            </a:r>
            <a:br>
              <a:rPr lang="pt-BR" sz="1100" i="1" dirty="0">
                <a:solidFill>
                  <a:srgbClr val="0070C0"/>
                </a:solidFill>
                <a:highlight>
                  <a:srgbClr val="FFFFFF"/>
                </a:highlight>
              </a:rPr>
            </a:br>
            <a:r>
              <a:rPr lang="pt-BR" sz="1100" i="1" dirty="0">
                <a:solidFill>
                  <a:srgbClr val="0070C0"/>
                </a:solidFill>
                <a:highlight>
                  <a:srgbClr val="FFFFFF"/>
                </a:highlight>
              </a:rPr>
              <a:t>c) política de delegação de competência para autorização de contratações, se pertinente.</a:t>
            </a:r>
            <a:br>
              <a:rPr lang="pt-BR" sz="1100" i="1" dirty="0">
                <a:solidFill>
                  <a:srgbClr val="0070C0"/>
                </a:solidFill>
                <a:highlight>
                  <a:srgbClr val="FFFFFF"/>
                </a:highlight>
              </a:rPr>
            </a:br>
            <a:r>
              <a:rPr lang="pt-BR" sz="1100" i="1" dirty="0">
                <a:highlight>
                  <a:srgbClr val="FFFFFF"/>
                </a:highlight>
              </a:rPr>
              <a:t>III - avaliar a necessidade de atribuir a um comitê, integrado por representantes dos diversos setores da organização, a responsabilidade por auxiliar a alta administração nas decisões relativas às contratações;</a:t>
            </a:r>
            <a:br>
              <a:rPr lang="pt-BR" sz="1100" i="1" dirty="0">
                <a:highlight>
                  <a:srgbClr val="FFFFFF"/>
                </a:highlight>
              </a:rPr>
            </a:br>
            <a:r>
              <a:rPr lang="pt-BR" sz="1100" i="1" dirty="0">
                <a:highlight>
                  <a:srgbClr val="FFFFFF"/>
                </a:highlight>
              </a:rPr>
              <a:t>IV - zelar pela devida segregação de funções, vedada a designação do mesmo agente público para atuação simultânea nas funções mais suscetíveis a riscos;</a:t>
            </a:r>
            <a:br>
              <a:rPr lang="pt-BR" sz="1100" i="1" dirty="0">
                <a:highlight>
                  <a:srgbClr val="FFFFFF"/>
                </a:highlight>
              </a:rPr>
            </a:br>
            <a:r>
              <a:rPr lang="pt-BR" sz="1100" i="1" dirty="0">
                <a:highlight>
                  <a:srgbClr val="FFFFFF"/>
                </a:highlight>
              </a:rPr>
              <a:t>V - proceder a ajustes ou a adequações em suas estruturas, considerando a centralização de compras pelas unidades competentes, com o objetivo de realizar contratações em grande escala, sempre que oportuno; e</a:t>
            </a:r>
            <a:br>
              <a:rPr lang="pt-BR" sz="1100" i="1" dirty="0">
                <a:highlight>
                  <a:srgbClr val="FFFFFF"/>
                </a:highlight>
              </a:rPr>
            </a:br>
            <a:r>
              <a:rPr lang="pt-BR" sz="1100" i="1" dirty="0">
                <a:highlight>
                  <a:srgbClr val="FFFFFF"/>
                </a:highlight>
              </a:rPr>
              <a:t>VI - observar as diferenças conceituais entre controle interno, a cargo dos gestores responsáveis pelos processos que recebem o controle, e auditoria interna, de forma a não atribuir atividades de cogestão à unidade de auditoria interna</a:t>
            </a:r>
            <a:r>
              <a:rPr lang="pt-BR" sz="1100" dirty="0">
                <a:highlight>
                  <a:srgbClr val="FFFFFF"/>
                </a:highlight>
              </a:rPr>
              <a:t>.”</a:t>
            </a:r>
            <a:endParaRPr lang="pt-BR" sz="1100" b="1" dirty="0">
              <a:highlight>
                <a:srgbClr val="FFFFFF"/>
              </a:highlight>
            </a:endParaRPr>
          </a:p>
          <a:p>
            <a:pPr marL="360363" algn="just"/>
            <a:endParaRPr lang="pt-BR" b="1" dirty="0">
              <a:highlight>
                <a:srgbClr val="FFFFFF"/>
              </a:highlight>
            </a:endParaRPr>
          </a:p>
          <a:p>
            <a:pPr lvl="0" algn="ctr">
              <a:spcBef>
                <a:spcPts val="1100"/>
              </a:spcBef>
            </a:pPr>
            <a:endParaRPr lang="pt-BR" sz="1300" dirty="0">
              <a:highlight>
                <a:srgbClr val="FFFFFF"/>
              </a:highlight>
            </a:endParaRPr>
          </a:p>
        </p:txBody>
      </p:sp>
      <p:sp>
        <p:nvSpPr>
          <p:cNvPr id="3" name="CaixaDeTexto 2">
            <a:extLst>
              <a:ext uri="{FF2B5EF4-FFF2-40B4-BE49-F238E27FC236}">
                <a16:creationId xmlns:a16="http://schemas.microsoft.com/office/drawing/2014/main" id="{550A0989-4612-0994-7EDD-CFAF0AECE23A}"/>
              </a:ext>
            </a:extLst>
          </p:cNvPr>
          <p:cNvSpPr txBox="1"/>
          <p:nvPr/>
        </p:nvSpPr>
        <p:spPr>
          <a:xfrm>
            <a:off x="394850" y="207819"/>
            <a:ext cx="8839205" cy="523220"/>
          </a:xfrm>
          <a:prstGeom prst="rect">
            <a:avLst/>
          </a:prstGeom>
          <a:noFill/>
        </p:spPr>
        <p:txBody>
          <a:bodyPr wrap="square">
            <a:spAutoFit/>
          </a:bodyPr>
          <a:lstStyle/>
          <a:p>
            <a:pPr algn="ctr"/>
            <a:br>
              <a:rPr lang="pt-BR" i="1" dirty="0">
                <a:highlight>
                  <a:srgbClr val="FFFFFF"/>
                </a:highlight>
              </a:rPr>
            </a:br>
            <a:endParaRPr lang="pt-BR" dirty="0">
              <a:highlight>
                <a:srgbClr val="FFFFFF"/>
              </a:highlight>
            </a:endParaRPr>
          </a:p>
        </p:txBody>
      </p:sp>
    </p:spTree>
    <p:extLst>
      <p:ext uri="{BB962C8B-B14F-4D97-AF65-F5344CB8AC3E}">
        <p14:creationId xmlns:p14="http://schemas.microsoft.com/office/powerpoint/2010/main" val="7016315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5069CD13-5ACE-222F-ED0C-078D4C29DB84}"/>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74D14E5F-5C15-C6FB-EA0F-4B6BF6E20190}"/>
              </a:ext>
            </a:extLst>
          </p:cNvPr>
          <p:cNvPicPr preferRelativeResize="0"/>
          <p:nvPr/>
        </p:nvPicPr>
        <p:blipFill>
          <a:blip r:embed="rId3">
            <a:alphaModFix/>
          </a:blip>
          <a:stretch>
            <a:fillRect/>
          </a:stretch>
        </p:blipFill>
        <p:spPr>
          <a:xfrm>
            <a:off x="10" y="0"/>
            <a:ext cx="9143990" cy="5143500"/>
          </a:xfrm>
          <a:prstGeom prst="rect">
            <a:avLst/>
          </a:prstGeom>
          <a:noFill/>
          <a:ln>
            <a:noFill/>
          </a:ln>
        </p:spPr>
      </p:pic>
      <p:sp>
        <p:nvSpPr>
          <p:cNvPr id="61" name="Google Shape;61;p14">
            <a:extLst>
              <a:ext uri="{FF2B5EF4-FFF2-40B4-BE49-F238E27FC236}">
                <a16:creationId xmlns:a16="http://schemas.microsoft.com/office/drawing/2014/main" id="{E6D1CAC0-B223-53B4-7110-947F29642EBC}"/>
              </a:ext>
            </a:extLst>
          </p:cNvPr>
          <p:cNvSpPr txBox="1"/>
          <p:nvPr/>
        </p:nvSpPr>
        <p:spPr>
          <a:xfrm>
            <a:off x="394850" y="110836"/>
            <a:ext cx="8354290" cy="1794163"/>
          </a:xfrm>
          <a:prstGeom prst="rect">
            <a:avLst/>
          </a:prstGeom>
          <a:noFill/>
          <a:ln>
            <a:noFill/>
          </a:ln>
        </p:spPr>
        <p:txBody>
          <a:bodyPr spcFirstLastPara="1" wrap="square" lIns="91425" tIns="91425" rIns="91425" bIns="91425" anchor="t" anchorCtr="0">
            <a:noAutofit/>
          </a:bodyPr>
          <a:lstStyle/>
          <a:p>
            <a:pPr lvl="0" algn="ctr">
              <a:spcBef>
                <a:spcPts val="1100"/>
              </a:spcBef>
            </a:pPr>
            <a:r>
              <a:rPr lang="pt-BR" sz="1600" b="1" dirty="0">
                <a:solidFill>
                  <a:srgbClr val="0070C0"/>
                </a:solidFill>
                <a:highlight>
                  <a:srgbClr val="FFFFFF"/>
                </a:highlight>
              </a:rPr>
              <a:t>ATORES DA CONTRATAÇÃO PÚBLICA</a:t>
            </a:r>
          </a:p>
          <a:p>
            <a:pPr lvl="0" algn="ctr">
              <a:spcBef>
                <a:spcPts val="1100"/>
              </a:spcBef>
            </a:pPr>
            <a:r>
              <a:rPr lang="pt-BR" b="1" dirty="0">
                <a:solidFill>
                  <a:srgbClr val="0070C0"/>
                </a:solidFill>
                <a:highlight>
                  <a:srgbClr val="FFFFFF"/>
                </a:highlight>
              </a:rPr>
              <a:t>Quem são os agentes licitadores na Lei nº 14.133/2021</a:t>
            </a:r>
          </a:p>
          <a:p>
            <a:pPr lvl="0"/>
            <a:endParaRPr lang="pt-BR" dirty="0"/>
          </a:p>
          <a:p>
            <a:pPr marL="285750" lvl="0" indent="-285750" algn="just">
              <a:buFont typeface="Arial" panose="020B0604020202020204" pitchFamily="34" charset="0"/>
              <a:buChar char="•"/>
            </a:pPr>
            <a:r>
              <a:rPr lang="pt-BR" b="1" dirty="0">
                <a:solidFill>
                  <a:schemeClr val="tx1"/>
                </a:solidFill>
              </a:rPr>
              <a:t>Agente público (art.6º, </a:t>
            </a:r>
            <a:r>
              <a:rPr lang="pt-BR" b="1" dirty="0" err="1">
                <a:solidFill>
                  <a:schemeClr val="tx1"/>
                </a:solidFill>
              </a:rPr>
              <a:t>inc.V</a:t>
            </a:r>
            <a:r>
              <a:rPr lang="pt-BR" b="1" dirty="0">
                <a:solidFill>
                  <a:schemeClr val="tx1"/>
                </a:solidFill>
              </a:rPr>
              <a:t>)</a:t>
            </a:r>
            <a:r>
              <a:rPr lang="pt-BR" dirty="0">
                <a:solidFill>
                  <a:schemeClr val="tx1"/>
                </a:solidFill>
              </a:rPr>
              <a:t>: indivíduo que, em virtude de eleição, nomeação, designação, contratação ou qualquer outra forma de investidura ou vínculo, exerce mandato, cargo, emprego ou função em pessoa jurídica integrante da Administração Pública</a:t>
            </a:r>
          </a:p>
          <a:p>
            <a:pPr marL="285750" lvl="0" indent="-285750" algn="just">
              <a:buFont typeface="Arial" panose="020B0604020202020204" pitchFamily="34" charset="0"/>
              <a:buChar char="•"/>
            </a:pPr>
            <a:endParaRPr lang="pt-BR" dirty="0">
              <a:solidFill>
                <a:schemeClr val="tx1"/>
              </a:solidFill>
            </a:endParaRPr>
          </a:p>
          <a:p>
            <a:pPr marL="285750" lvl="0" indent="-285750" algn="just">
              <a:buFont typeface="Arial" panose="020B0604020202020204" pitchFamily="34" charset="0"/>
              <a:buChar char="•"/>
            </a:pPr>
            <a:r>
              <a:rPr lang="pt-BR" b="1" dirty="0">
                <a:solidFill>
                  <a:schemeClr val="tx1"/>
                </a:solidFill>
              </a:rPr>
              <a:t>Autoridade competente (art. 6º, inc.VI)</a:t>
            </a:r>
            <a:r>
              <a:rPr lang="pt-BR" dirty="0">
                <a:solidFill>
                  <a:schemeClr val="tx1"/>
                </a:solidFill>
              </a:rPr>
              <a:t>: agente público dotado de poder de decisão. Entre outros atos decisórios, é responsável por designar os agentes públicos para o desempenho das funções essenciais relativas às contratações na organização. </a:t>
            </a:r>
          </a:p>
          <a:p>
            <a:pPr lvl="0" algn="just"/>
            <a:endParaRPr lang="pt-BR" dirty="0"/>
          </a:p>
          <a:p>
            <a:pPr marL="285750" indent="-285750" algn="just">
              <a:buFont typeface="Arial" panose="020B0604020202020204" pitchFamily="34" charset="0"/>
              <a:buChar char="•"/>
            </a:pPr>
            <a:r>
              <a:rPr lang="pt-BR" b="1" dirty="0">
                <a:solidFill>
                  <a:srgbClr val="0070C0"/>
                </a:solidFill>
              </a:rPr>
              <a:t>Agente de contratação (art.6º, </a:t>
            </a:r>
            <a:r>
              <a:rPr lang="pt-BR" b="1" dirty="0" err="1">
                <a:solidFill>
                  <a:srgbClr val="0070C0"/>
                </a:solidFill>
              </a:rPr>
              <a:t>inc.LX</a:t>
            </a:r>
            <a:r>
              <a:rPr lang="pt-BR" b="1" dirty="0">
                <a:solidFill>
                  <a:srgbClr val="0070C0"/>
                </a:solidFill>
              </a:rPr>
              <a:t>): </a:t>
            </a:r>
            <a:r>
              <a:rPr lang="pt-BR" dirty="0"/>
              <a:t>pessoa designada pela autoridade competente, entre servidores efetivos ou empregados públicos dos quadros permanentes da Administração Pública, para tomar decisões, acompanhar o trâmite da licitação, dar impulso ao procedimento licitatório e executar quaisquer outras atividades necessárias ao bom andamento do certame até a homologação.</a:t>
            </a:r>
          </a:p>
        </p:txBody>
      </p:sp>
    </p:spTree>
    <p:extLst>
      <p:ext uri="{BB962C8B-B14F-4D97-AF65-F5344CB8AC3E}">
        <p14:creationId xmlns:p14="http://schemas.microsoft.com/office/powerpoint/2010/main" val="15309165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1317CCE4-3A2A-A2CE-F048-CBEA9D4C687C}"/>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F0C41668-E099-7EAE-279C-E962708A767A}"/>
              </a:ext>
            </a:extLst>
          </p:cNvPr>
          <p:cNvPicPr preferRelativeResize="0"/>
          <p:nvPr/>
        </p:nvPicPr>
        <p:blipFill>
          <a:blip r:embed="rId3">
            <a:alphaModFix/>
          </a:blip>
          <a:stretch>
            <a:fillRect/>
          </a:stretch>
        </p:blipFill>
        <p:spPr>
          <a:xfrm>
            <a:off x="-27705" y="0"/>
            <a:ext cx="9143990" cy="5143500"/>
          </a:xfrm>
          <a:prstGeom prst="rect">
            <a:avLst/>
          </a:prstGeom>
          <a:noFill/>
          <a:ln>
            <a:noFill/>
          </a:ln>
        </p:spPr>
      </p:pic>
      <p:sp>
        <p:nvSpPr>
          <p:cNvPr id="61" name="Google Shape;61;p14">
            <a:extLst>
              <a:ext uri="{FF2B5EF4-FFF2-40B4-BE49-F238E27FC236}">
                <a16:creationId xmlns:a16="http://schemas.microsoft.com/office/drawing/2014/main" id="{B7D57529-C01C-BEE0-84B4-EB88F3C895F9}"/>
              </a:ext>
            </a:extLst>
          </p:cNvPr>
          <p:cNvSpPr txBox="1"/>
          <p:nvPr/>
        </p:nvSpPr>
        <p:spPr>
          <a:xfrm>
            <a:off x="394850" y="110836"/>
            <a:ext cx="8354290" cy="1794163"/>
          </a:xfrm>
          <a:prstGeom prst="rect">
            <a:avLst/>
          </a:prstGeom>
          <a:noFill/>
          <a:ln>
            <a:noFill/>
          </a:ln>
        </p:spPr>
        <p:txBody>
          <a:bodyPr spcFirstLastPara="1" wrap="square" lIns="91425" tIns="91425" rIns="91425" bIns="91425" anchor="t" anchorCtr="0">
            <a:noAutofit/>
          </a:bodyPr>
          <a:lstStyle/>
          <a:p>
            <a:pPr lvl="0" algn="ctr">
              <a:spcBef>
                <a:spcPts val="1100"/>
              </a:spcBef>
            </a:pPr>
            <a:r>
              <a:rPr lang="pt-BR" b="1" dirty="0">
                <a:solidFill>
                  <a:srgbClr val="0070C0"/>
                </a:solidFill>
                <a:highlight>
                  <a:srgbClr val="FFFFFF"/>
                </a:highlight>
              </a:rPr>
              <a:t>ATORES DA CONTRATAÇÃO PÚBLICA</a:t>
            </a:r>
          </a:p>
          <a:p>
            <a:pPr algn="ctr"/>
            <a:endParaRPr lang="pt-BR" sz="1300" b="1" dirty="0">
              <a:solidFill>
                <a:srgbClr val="0070C0"/>
              </a:solidFill>
              <a:highlight>
                <a:srgbClr val="FFFFFF"/>
              </a:highlight>
            </a:endParaRPr>
          </a:p>
          <a:p>
            <a:pPr marL="360363" algn="ctr"/>
            <a:r>
              <a:rPr lang="pt-BR" b="1" dirty="0">
                <a:solidFill>
                  <a:srgbClr val="0070C0"/>
                </a:solidFill>
                <a:highlight>
                  <a:srgbClr val="FFFFFF"/>
                </a:highlight>
              </a:rPr>
              <a:t>Há um prazo limite para designação do agente de contratação? </a:t>
            </a:r>
            <a:endParaRPr lang="pt-BR" sz="1200" b="1" dirty="0">
              <a:solidFill>
                <a:srgbClr val="0070C0"/>
              </a:solidFill>
              <a:highlight>
                <a:srgbClr val="FFFFFF"/>
              </a:highlight>
            </a:endParaRPr>
          </a:p>
          <a:p>
            <a:pPr indent="360363" algn="just">
              <a:spcBef>
                <a:spcPts val="1100"/>
              </a:spcBef>
            </a:pPr>
            <a:r>
              <a:rPr lang="pt-BR" dirty="0">
                <a:highlight>
                  <a:srgbClr val="FFFFFF"/>
                </a:highlight>
              </a:rPr>
              <a:t>Diferentemente do regime anterior, estabelecido pela Lei nº 8.666/1993, a Nova Lei de Licitações e Contratos Administrativos não impõe um prazo de mandato ou qualquer limitação temporal para o exercício das funções de agente de contratação, pregoeiro ou membro de comissão de contratação. A designação para tais funções é um ato discricionário da autoridade competente, que pode definir se a atuação será para um certame específico ou de forma contínua.</a:t>
            </a:r>
          </a:p>
          <a:p>
            <a:pPr indent="360363" algn="just">
              <a:spcBef>
                <a:spcPts val="1100"/>
              </a:spcBef>
            </a:pPr>
            <a:r>
              <a:rPr lang="pt-BR" dirty="0">
                <a:highlight>
                  <a:srgbClr val="FFFFFF"/>
                </a:highlight>
              </a:rPr>
              <a:t>"</a:t>
            </a:r>
            <a:r>
              <a:rPr lang="pt-BR" i="1" dirty="0">
                <a:highlight>
                  <a:srgbClr val="FFFFFF"/>
                </a:highlight>
              </a:rPr>
              <a:t>Agregue-se que não há qualquer disposição que imponha mandato certo ao agente de contratação, ao pregoeiro e aos integrantes de comissão de contratação, nem que estabeleça limitação temporal ao exercício de suas atividades – ao contrário do que ocorria com a comissão permanente de licitação da Lei nº 8.666/1993, cuja investidura, por força do §4º do artigo 51 da Lei nº 8.666/1993, não devia exceder um ano, vedada a recondução da totalidade de seus membros para a mesma comissão no período subsequente. Portanto, agente de contratação, pregoeiro e integrantes de comissão de contratação, uma vez designados, podem exercer suas funções por prazo indeterminado, dependendo apenas da avaliação e da vontade da autoridade competente</a:t>
            </a:r>
            <a:r>
              <a:rPr lang="pt-BR" dirty="0">
                <a:highlight>
                  <a:srgbClr val="FFFFFF"/>
                </a:highlight>
              </a:rPr>
              <a:t>." (NIEBUHR, Joel de Menezes. Licitação Pública e Contrato Administrativo, 8 ed., Belo Horizonte: Editora Fórum, 2025, p. 616).</a:t>
            </a:r>
          </a:p>
          <a:p>
            <a:pPr marL="360363" algn="just"/>
            <a:endParaRPr lang="pt-BR" b="1" dirty="0">
              <a:highlight>
                <a:srgbClr val="FFFFFF"/>
              </a:highlight>
            </a:endParaRPr>
          </a:p>
          <a:p>
            <a:pPr lvl="0" algn="ctr">
              <a:spcBef>
                <a:spcPts val="1100"/>
              </a:spcBef>
            </a:pPr>
            <a:endParaRPr lang="pt-BR" sz="1300" dirty="0">
              <a:highlight>
                <a:srgbClr val="FFFFFF"/>
              </a:highlight>
            </a:endParaRPr>
          </a:p>
        </p:txBody>
      </p:sp>
      <p:sp>
        <p:nvSpPr>
          <p:cNvPr id="3" name="CaixaDeTexto 2">
            <a:extLst>
              <a:ext uri="{FF2B5EF4-FFF2-40B4-BE49-F238E27FC236}">
                <a16:creationId xmlns:a16="http://schemas.microsoft.com/office/drawing/2014/main" id="{F71D7E64-E021-460C-2B54-4E2109757861}"/>
              </a:ext>
            </a:extLst>
          </p:cNvPr>
          <p:cNvSpPr txBox="1"/>
          <p:nvPr/>
        </p:nvSpPr>
        <p:spPr>
          <a:xfrm>
            <a:off x="394850" y="207819"/>
            <a:ext cx="8839205" cy="523220"/>
          </a:xfrm>
          <a:prstGeom prst="rect">
            <a:avLst/>
          </a:prstGeom>
          <a:noFill/>
        </p:spPr>
        <p:txBody>
          <a:bodyPr wrap="square">
            <a:spAutoFit/>
          </a:bodyPr>
          <a:lstStyle/>
          <a:p>
            <a:pPr algn="ctr"/>
            <a:br>
              <a:rPr lang="pt-BR" i="1" dirty="0">
                <a:highlight>
                  <a:srgbClr val="FFFFFF"/>
                </a:highlight>
              </a:rPr>
            </a:br>
            <a:endParaRPr lang="pt-BR" dirty="0">
              <a:highlight>
                <a:srgbClr val="FFFFFF"/>
              </a:highlight>
            </a:endParaRPr>
          </a:p>
        </p:txBody>
      </p:sp>
    </p:spTree>
    <p:extLst>
      <p:ext uri="{BB962C8B-B14F-4D97-AF65-F5344CB8AC3E}">
        <p14:creationId xmlns:p14="http://schemas.microsoft.com/office/powerpoint/2010/main" val="18280697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DC1803CF-2210-FC33-56EE-15A92F65EC29}"/>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F7D07576-2565-7DC2-9624-1D31603022B2}"/>
              </a:ext>
            </a:extLst>
          </p:cNvPr>
          <p:cNvPicPr preferRelativeResize="0"/>
          <p:nvPr/>
        </p:nvPicPr>
        <p:blipFill>
          <a:blip r:embed="rId3">
            <a:alphaModFix/>
          </a:blip>
          <a:stretch>
            <a:fillRect/>
          </a:stretch>
        </p:blipFill>
        <p:spPr>
          <a:xfrm>
            <a:off x="-27705" y="0"/>
            <a:ext cx="9143990" cy="5143500"/>
          </a:xfrm>
          <a:prstGeom prst="rect">
            <a:avLst/>
          </a:prstGeom>
          <a:noFill/>
          <a:ln>
            <a:noFill/>
          </a:ln>
        </p:spPr>
      </p:pic>
      <p:sp>
        <p:nvSpPr>
          <p:cNvPr id="61" name="Google Shape;61;p14">
            <a:extLst>
              <a:ext uri="{FF2B5EF4-FFF2-40B4-BE49-F238E27FC236}">
                <a16:creationId xmlns:a16="http://schemas.microsoft.com/office/drawing/2014/main" id="{D3787609-58C2-519C-BECE-70626834589F}"/>
              </a:ext>
            </a:extLst>
          </p:cNvPr>
          <p:cNvSpPr txBox="1"/>
          <p:nvPr/>
        </p:nvSpPr>
        <p:spPr>
          <a:xfrm>
            <a:off x="394850" y="110836"/>
            <a:ext cx="8354290" cy="1794163"/>
          </a:xfrm>
          <a:prstGeom prst="rect">
            <a:avLst/>
          </a:prstGeom>
          <a:noFill/>
          <a:ln>
            <a:noFill/>
          </a:ln>
        </p:spPr>
        <p:txBody>
          <a:bodyPr spcFirstLastPara="1" wrap="square" lIns="91425" tIns="91425" rIns="91425" bIns="91425" anchor="t" anchorCtr="0">
            <a:noAutofit/>
          </a:bodyPr>
          <a:lstStyle/>
          <a:p>
            <a:pPr lvl="0" algn="ctr">
              <a:spcBef>
                <a:spcPts val="1100"/>
              </a:spcBef>
            </a:pPr>
            <a:r>
              <a:rPr lang="pt-BR" b="1" dirty="0">
                <a:solidFill>
                  <a:srgbClr val="0070C0"/>
                </a:solidFill>
                <a:highlight>
                  <a:srgbClr val="FFFFFF"/>
                </a:highlight>
              </a:rPr>
              <a:t>ATORES DA CONTRATAÇÃO PÚBLICA</a:t>
            </a:r>
          </a:p>
          <a:p>
            <a:pPr algn="ctr"/>
            <a:endParaRPr lang="pt-BR" sz="1300" b="1" dirty="0">
              <a:solidFill>
                <a:srgbClr val="0070C0"/>
              </a:solidFill>
              <a:highlight>
                <a:srgbClr val="FFFFFF"/>
              </a:highlight>
            </a:endParaRPr>
          </a:p>
          <a:p>
            <a:pPr marL="360363" algn="ctr"/>
            <a:r>
              <a:rPr lang="pt-BR" b="1" dirty="0">
                <a:solidFill>
                  <a:srgbClr val="0070C0"/>
                </a:solidFill>
                <a:highlight>
                  <a:srgbClr val="FFFFFF"/>
                </a:highlight>
              </a:rPr>
              <a:t>Agente de contratação atuará em jornada integral ou parcial? </a:t>
            </a:r>
            <a:endParaRPr lang="pt-BR" sz="1200" b="1" dirty="0">
              <a:solidFill>
                <a:srgbClr val="0070C0"/>
              </a:solidFill>
              <a:highlight>
                <a:srgbClr val="FFFFFF"/>
              </a:highlight>
            </a:endParaRPr>
          </a:p>
          <a:p>
            <a:pPr indent="360363" algn="just">
              <a:spcBef>
                <a:spcPts val="1100"/>
              </a:spcBef>
            </a:pPr>
            <a:endParaRPr lang="pt-BR" dirty="0">
              <a:highlight>
                <a:srgbClr val="FFFFFF"/>
              </a:highlight>
            </a:endParaRPr>
          </a:p>
          <a:p>
            <a:pPr indent="360363" algn="just"/>
            <a:r>
              <a:rPr lang="pt-BR" dirty="0">
                <a:highlight>
                  <a:srgbClr val="FFFFFF"/>
                </a:highlight>
              </a:rPr>
              <a:t>O agente de contratação, nos termos da Lei nº 14.133/2021, é um servidor público (efetivo ou, excepcionalmente, comissionado) designado para exercer um conjunto de atribuições específicas no âmbito dos processos de contratação. </a:t>
            </a:r>
            <a:r>
              <a:rPr lang="pt-BR" b="1" dirty="0">
                <a:highlight>
                  <a:srgbClr val="FFFFFF"/>
                </a:highlight>
              </a:rPr>
              <a:t>A função de agente de contratação não constitui um cargo autônomo com uma jornada de trabalho própria, mas sim um </a:t>
            </a:r>
            <a:r>
              <a:rPr lang="pt-BR" b="1" i="1" dirty="0">
                <a:highlight>
                  <a:srgbClr val="FFFFFF"/>
                </a:highlight>
              </a:rPr>
              <a:t>múnus público</a:t>
            </a:r>
            <a:r>
              <a:rPr lang="pt-BR" b="1" dirty="0">
                <a:highlight>
                  <a:srgbClr val="FFFFFF"/>
                </a:highlight>
              </a:rPr>
              <a:t>, uma atribuição adicional exercida pelo servidor durante a sua jornada de trabalho regular</a:t>
            </a:r>
            <a:r>
              <a:rPr lang="pt-BR" dirty="0">
                <a:highlight>
                  <a:srgbClr val="FFFFFF"/>
                </a:highlight>
              </a:rPr>
              <a:t>.</a:t>
            </a:r>
          </a:p>
          <a:p>
            <a:pPr indent="360363" algn="just"/>
            <a:endParaRPr lang="pt-BR" dirty="0">
              <a:highlight>
                <a:srgbClr val="FFFFFF"/>
              </a:highlight>
            </a:endParaRPr>
          </a:p>
          <a:p>
            <a:pPr indent="360363" algn="just"/>
            <a:r>
              <a:rPr lang="pt-BR" dirty="0">
                <a:highlight>
                  <a:srgbClr val="FFFFFF"/>
                </a:highlight>
              </a:rPr>
              <a:t>Portanto, o agente de contratação atuará em conformidade com a jornada de trabalho predefinida para o seu cargo de origem, seja ela integral ou parcial, conforme estabelecido pelo estatuto jurídico que rege os servidores do respectivo órgão ou entidade (federal, estadual, distrital ou municipal). A designação para atuar como agente de contratação não altera, por si só, a carga horária a que o servidor está legalmente submetido.</a:t>
            </a:r>
          </a:p>
          <a:p>
            <a:pPr marL="360363" algn="just"/>
            <a:endParaRPr lang="pt-BR" b="1" dirty="0">
              <a:highlight>
                <a:srgbClr val="FFFFFF"/>
              </a:highlight>
            </a:endParaRPr>
          </a:p>
          <a:p>
            <a:pPr lvl="0" algn="ctr">
              <a:spcBef>
                <a:spcPts val="1100"/>
              </a:spcBef>
            </a:pPr>
            <a:endParaRPr lang="pt-BR" sz="1300" dirty="0">
              <a:highlight>
                <a:srgbClr val="FFFFFF"/>
              </a:highlight>
            </a:endParaRPr>
          </a:p>
        </p:txBody>
      </p:sp>
      <p:sp>
        <p:nvSpPr>
          <p:cNvPr id="3" name="CaixaDeTexto 2">
            <a:extLst>
              <a:ext uri="{FF2B5EF4-FFF2-40B4-BE49-F238E27FC236}">
                <a16:creationId xmlns:a16="http://schemas.microsoft.com/office/drawing/2014/main" id="{A9C1770C-5975-5834-CCA6-E51B62BEE6C2}"/>
              </a:ext>
            </a:extLst>
          </p:cNvPr>
          <p:cNvSpPr txBox="1"/>
          <p:nvPr/>
        </p:nvSpPr>
        <p:spPr>
          <a:xfrm>
            <a:off x="394850" y="207819"/>
            <a:ext cx="8839205" cy="523220"/>
          </a:xfrm>
          <a:prstGeom prst="rect">
            <a:avLst/>
          </a:prstGeom>
          <a:noFill/>
        </p:spPr>
        <p:txBody>
          <a:bodyPr wrap="square">
            <a:spAutoFit/>
          </a:bodyPr>
          <a:lstStyle/>
          <a:p>
            <a:pPr algn="ctr"/>
            <a:br>
              <a:rPr lang="pt-BR" i="1" dirty="0">
                <a:highlight>
                  <a:srgbClr val="FFFFFF"/>
                </a:highlight>
              </a:rPr>
            </a:br>
            <a:endParaRPr lang="pt-BR" dirty="0">
              <a:highlight>
                <a:srgbClr val="FFFFFF"/>
              </a:highlight>
            </a:endParaRPr>
          </a:p>
        </p:txBody>
      </p:sp>
    </p:spTree>
    <p:extLst>
      <p:ext uri="{BB962C8B-B14F-4D97-AF65-F5344CB8AC3E}">
        <p14:creationId xmlns:p14="http://schemas.microsoft.com/office/powerpoint/2010/main" val="32625486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ED1E04FF-67DA-8148-509F-0B86394FDBEA}"/>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66F791DF-167A-9807-2E35-F75F8180CAAE}"/>
              </a:ext>
            </a:extLst>
          </p:cNvPr>
          <p:cNvPicPr preferRelativeResize="0"/>
          <p:nvPr/>
        </p:nvPicPr>
        <p:blipFill>
          <a:blip r:embed="rId3">
            <a:alphaModFix/>
          </a:blip>
          <a:stretch>
            <a:fillRect/>
          </a:stretch>
        </p:blipFill>
        <p:spPr>
          <a:xfrm>
            <a:off x="-27705" y="0"/>
            <a:ext cx="9143990" cy="5143500"/>
          </a:xfrm>
          <a:prstGeom prst="rect">
            <a:avLst/>
          </a:prstGeom>
          <a:noFill/>
          <a:ln>
            <a:noFill/>
          </a:ln>
        </p:spPr>
      </p:pic>
      <p:sp>
        <p:nvSpPr>
          <p:cNvPr id="61" name="Google Shape;61;p14">
            <a:extLst>
              <a:ext uri="{FF2B5EF4-FFF2-40B4-BE49-F238E27FC236}">
                <a16:creationId xmlns:a16="http://schemas.microsoft.com/office/drawing/2014/main" id="{D3588B7F-AE4E-2544-7541-A20ECABD1F19}"/>
              </a:ext>
            </a:extLst>
          </p:cNvPr>
          <p:cNvSpPr txBox="1"/>
          <p:nvPr/>
        </p:nvSpPr>
        <p:spPr>
          <a:xfrm>
            <a:off x="394850" y="110836"/>
            <a:ext cx="8354290" cy="1794163"/>
          </a:xfrm>
          <a:prstGeom prst="rect">
            <a:avLst/>
          </a:prstGeom>
          <a:noFill/>
          <a:ln>
            <a:noFill/>
          </a:ln>
        </p:spPr>
        <p:txBody>
          <a:bodyPr spcFirstLastPara="1" wrap="square" lIns="91425" tIns="91425" rIns="91425" bIns="91425" anchor="t" anchorCtr="0">
            <a:noAutofit/>
          </a:bodyPr>
          <a:lstStyle/>
          <a:p>
            <a:pPr lvl="0" algn="ctr">
              <a:spcBef>
                <a:spcPts val="1100"/>
              </a:spcBef>
            </a:pPr>
            <a:r>
              <a:rPr lang="pt-BR" sz="1300" b="1" dirty="0">
                <a:solidFill>
                  <a:srgbClr val="0070C0"/>
                </a:solidFill>
                <a:highlight>
                  <a:srgbClr val="FFFFFF"/>
                </a:highlight>
              </a:rPr>
              <a:t>ATORES DA CONTRATAÇÃO PÚBLICA</a:t>
            </a:r>
          </a:p>
          <a:p>
            <a:pPr algn="ctr"/>
            <a:endParaRPr lang="pt-BR" sz="1300" b="1" dirty="0">
              <a:solidFill>
                <a:srgbClr val="0070C0"/>
              </a:solidFill>
              <a:highlight>
                <a:srgbClr val="FFFFFF"/>
              </a:highlight>
            </a:endParaRPr>
          </a:p>
          <a:p>
            <a:pPr indent="360363" algn="ctr">
              <a:spcBef>
                <a:spcPts val="1100"/>
              </a:spcBef>
            </a:pPr>
            <a:r>
              <a:rPr lang="pt-BR" sz="1300" b="1" dirty="0">
                <a:solidFill>
                  <a:srgbClr val="0070C0"/>
                </a:solidFill>
                <a:highlight>
                  <a:srgbClr val="FFFFFF"/>
                </a:highlight>
              </a:rPr>
              <a:t>Responsabilização do agente de contratação, pregoeiro e comissão</a:t>
            </a:r>
          </a:p>
          <a:p>
            <a:pPr indent="360363" algn="just">
              <a:spcBef>
                <a:spcPts val="1100"/>
              </a:spcBef>
            </a:pPr>
            <a:r>
              <a:rPr lang="pt-BR" sz="1300" dirty="0">
                <a:solidFill>
                  <a:schemeClr val="tx1"/>
                </a:solidFill>
                <a:highlight>
                  <a:srgbClr val="FFFFFF"/>
                </a:highlight>
              </a:rPr>
              <a:t>Autoridades e agentes públicos que participem do processo de contratação pública poderão ser responsabilizados nas esferas administrativas, cível ou penal. A responsabilização em qualquer dessas esferas é sempre subjetiva, dependendo da comprovação de que o agente atuou com dolo, fraude ou erro grosseiro no exercício de suas atribuições.</a:t>
            </a:r>
          </a:p>
          <a:p>
            <a:pPr marL="360363" algn="just">
              <a:spcBef>
                <a:spcPts val="1100"/>
              </a:spcBef>
            </a:pPr>
            <a:r>
              <a:rPr lang="pt-BR" sz="1300" b="1" dirty="0">
                <a:solidFill>
                  <a:schemeClr val="tx1"/>
                </a:solidFill>
                <a:highlight>
                  <a:srgbClr val="FFFFFF"/>
                </a:highlight>
              </a:rPr>
              <a:t>Esfera penal: </a:t>
            </a:r>
            <a:r>
              <a:rPr lang="pt-BR" sz="1300" dirty="0">
                <a:solidFill>
                  <a:schemeClr val="tx1"/>
                </a:solidFill>
                <a:highlight>
                  <a:srgbClr val="FFFFFF"/>
                </a:highlight>
              </a:rPr>
              <a:t>O Código Penal disciplina os crimes em licitações e contratos administrativos entre os quais:</a:t>
            </a:r>
          </a:p>
          <a:p>
            <a:pPr marL="360363"/>
            <a:endParaRPr lang="pt-BR" sz="1300" b="1" dirty="0">
              <a:highlight>
                <a:srgbClr val="FFFFFF"/>
              </a:highlight>
            </a:endParaRPr>
          </a:p>
          <a:p>
            <a:pPr marL="360363"/>
            <a:r>
              <a:rPr lang="pt-BR" sz="1300" b="1" dirty="0">
                <a:highlight>
                  <a:srgbClr val="FFFFFF"/>
                </a:highlight>
              </a:rPr>
              <a:t>Contratação direta ilegal</a:t>
            </a:r>
            <a:endParaRPr lang="pt-BR" sz="1300" dirty="0">
              <a:highlight>
                <a:srgbClr val="FFFFFF"/>
              </a:highlight>
              <a:hlinkClick r:id="rId4"/>
            </a:endParaRPr>
          </a:p>
          <a:p>
            <a:pPr marL="360363"/>
            <a:r>
              <a:rPr lang="pt-BR" sz="1300" dirty="0">
                <a:highlight>
                  <a:srgbClr val="FFFFFF"/>
                </a:highlight>
                <a:hlinkClick r:id="rId4"/>
              </a:rPr>
              <a:t>Art. 337-E</a:t>
            </a:r>
            <a:r>
              <a:rPr lang="pt-BR" sz="1300" dirty="0">
                <a:highlight>
                  <a:srgbClr val="FFFFFF"/>
                </a:highlight>
              </a:rPr>
              <a:t>. Admitir, possibilitar ou dar causa à contratação direta fora das hipóteses previstas em lei:</a:t>
            </a:r>
          </a:p>
          <a:p>
            <a:pPr marL="360363"/>
            <a:r>
              <a:rPr lang="pt-BR" sz="1300" dirty="0">
                <a:highlight>
                  <a:srgbClr val="FFFFFF"/>
                </a:highlight>
              </a:rPr>
              <a:t>Pena - reclusão, de 4 (quatro) a 8 (oito) anos, e multa.</a:t>
            </a:r>
          </a:p>
          <a:p>
            <a:pPr marL="360363"/>
            <a:endParaRPr lang="pt-BR" sz="1300" b="1" dirty="0">
              <a:highlight>
                <a:srgbClr val="FFFFFF"/>
              </a:highlight>
            </a:endParaRPr>
          </a:p>
          <a:p>
            <a:pPr marL="360363"/>
            <a:r>
              <a:rPr lang="pt-BR" sz="1300" b="1" dirty="0">
                <a:highlight>
                  <a:srgbClr val="FFFFFF"/>
                </a:highlight>
              </a:rPr>
              <a:t>Modificação ou pagamento irregular em contrato administrativo</a:t>
            </a:r>
            <a:endParaRPr lang="pt-BR" sz="1300" dirty="0">
              <a:highlight>
                <a:srgbClr val="FFFFFF"/>
              </a:highlight>
            </a:endParaRPr>
          </a:p>
          <a:p>
            <a:pPr marL="360363"/>
            <a:r>
              <a:rPr lang="pt-BR" sz="1300" dirty="0">
                <a:highlight>
                  <a:srgbClr val="FFFFFF"/>
                </a:highlight>
                <a:hlinkClick r:id="rId5"/>
              </a:rPr>
              <a:t>Art. 337-H</a:t>
            </a:r>
            <a:r>
              <a:rPr lang="pt-BR" sz="1300" dirty="0">
                <a:highlight>
                  <a:srgbClr val="FFFFFF"/>
                </a:highlight>
              </a:rPr>
              <a:t>. Admitir, possibilitar ou dar causa a qualquer modificação ou vantagem, inclusive prorrogação contratual, em favor do contratado, durante a execução dos contratos celebrados com a Administração Pública, sem autorização em lei, no edital da licitação ou nos respectivos instrumentos contratuais, ou, ainda, pagar fatura com preterição da ordem cronológica de sua exigibilidade:</a:t>
            </a:r>
          </a:p>
          <a:p>
            <a:pPr marL="360363"/>
            <a:r>
              <a:rPr lang="pt-BR" sz="1300" dirty="0">
                <a:highlight>
                  <a:srgbClr val="FFFFFF"/>
                </a:highlight>
              </a:rPr>
              <a:t>Pena - reclusão, de 4 (quatro) anos a 8 (oito) anos, e multa.</a:t>
            </a:r>
          </a:p>
          <a:p>
            <a:pPr marL="360363" algn="just"/>
            <a:endParaRPr lang="pt-BR" b="1" dirty="0">
              <a:highlight>
                <a:srgbClr val="FFFFFF"/>
              </a:highlight>
            </a:endParaRPr>
          </a:p>
          <a:p>
            <a:pPr lvl="0" algn="ctr">
              <a:spcBef>
                <a:spcPts val="1100"/>
              </a:spcBef>
            </a:pPr>
            <a:endParaRPr lang="pt-BR" sz="1300" dirty="0">
              <a:highlight>
                <a:srgbClr val="FFFFFF"/>
              </a:highlight>
            </a:endParaRPr>
          </a:p>
        </p:txBody>
      </p:sp>
      <p:sp>
        <p:nvSpPr>
          <p:cNvPr id="3" name="CaixaDeTexto 2">
            <a:extLst>
              <a:ext uri="{FF2B5EF4-FFF2-40B4-BE49-F238E27FC236}">
                <a16:creationId xmlns:a16="http://schemas.microsoft.com/office/drawing/2014/main" id="{FE6B0621-076E-FA24-18CC-06253AFB35D6}"/>
              </a:ext>
            </a:extLst>
          </p:cNvPr>
          <p:cNvSpPr txBox="1"/>
          <p:nvPr/>
        </p:nvSpPr>
        <p:spPr>
          <a:xfrm>
            <a:off x="450268" y="277092"/>
            <a:ext cx="8458205" cy="523220"/>
          </a:xfrm>
          <a:prstGeom prst="rect">
            <a:avLst/>
          </a:prstGeom>
          <a:noFill/>
        </p:spPr>
        <p:txBody>
          <a:bodyPr wrap="square">
            <a:spAutoFit/>
          </a:bodyPr>
          <a:lstStyle/>
          <a:p>
            <a:pPr algn="ctr"/>
            <a:br>
              <a:rPr lang="pt-BR" i="1" dirty="0">
                <a:highlight>
                  <a:srgbClr val="FFFFFF"/>
                </a:highlight>
              </a:rPr>
            </a:br>
            <a:endParaRPr lang="pt-BR" dirty="0">
              <a:highlight>
                <a:srgbClr val="FFFFFF"/>
              </a:highlight>
            </a:endParaRPr>
          </a:p>
        </p:txBody>
      </p:sp>
    </p:spTree>
    <p:extLst>
      <p:ext uri="{BB962C8B-B14F-4D97-AF65-F5344CB8AC3E}">
        <p14:creationId xmlns:p14="http://schemas.microsoft.com/office/powerpoint/2010/main" val="123263630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1726498A-C94F-48CF-F53B-194F87F8B481}"/>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05A4F459-D56A-0431-6C84-C3483729BD02}"/>
              </a:ext>
            </a:extLst>
          </p:cNvPr>
          <p:cNvPicPr preferRelativeResize="0"/>
          <p:nvPr/>
        </p:nvPicPr>
        <p:blipFill>
          <a:blip r:embed="rId3">
            <a:alphaModFix/>
          </a:blip>
          <a:stretch>
            <a:fillRect/>
          </a:stretch>
        </p:blipFill>
        <p:spPr>
          <a:xfrm>
            <a:off x="-27705" y="0"/>
            <a:ext cx="9143990" cy="5143500"/>
          </a:xfrm>
          <a:prstGeom prst="rect">
            <a:avLst/>
          </a:prstGeom>
          <a:noFill/>
          <a:ln>
            <a:noFill/>
          </a:ln>
        </p:spPr>
      </p:pic>
      <p:sp>
        <p:nvSpPr>
          <p:cNvPr id="61" name="Google Shape;61;p14">
            <a:extLst>
              <a:ext uri="{FF2B5EF4-FFF2-40B4-BE49-F238E27FC236}">
                <a16:creationId xmlns:a16="http://schemas.microsoft.com/office/drawing/2014/main" id="{A2F9A418-1FC2-A1E8-77E3-449B3948818B}"/>
              </a:ext>
            </a:extLst>
          </p:cNvPr>
          <p:cNvSpPr txBox="1"/>
          <p:nvPr/>
        </p:nvSpPr>
        <p:spPr>
          <a:xfrm>
            <a:off x="394850" y="110836"/>
            <a:ext cx="8354290" cy="4274128"/>
          </a:xfrm>
          <a:prstGeom prst="rect">
            <a:avLst/>
          </a:prstGeom>
          <a:noFill/>
          <a:ln>
            <a:noFill/>
          </a:ln>
        </p:spPr>
        <p:txBody>
          <a:bodyPr spcFirstLastPara="1" wrap="square" lIns="91425" tIns="91425" rIns="91425" bIns="91425" anchor="t" anchorCtr="0">
            <a:noAutofit/>
          </a:bodyPr>
          <a:lstStyle/>
          <a:p>
            <a:pPr marL="360363" algn="just"/>
            <a:endParaRPr lang="pt-BR" b="1" dirty="0">
              <a:highlight>
                <a:srgbClr val="FFFFFF"/>
              </a:highlight>
            </a:endParaRPr>
          </a:p>
          <a:p>
            <a:pPr marL="360363" algn="just"/>
            <a:endParaRPr lang="pt-BR" b="1" dirty="0">
              <a:highlight>
                <a:srgbClr val="FFFFFF"/>
              </a:highlight>
            </a:endParaRPr>
          </a:p>
          <a:p>
            <a:pPr lvl="0" algn="ctr">
              <a:spcBef>
                <a:spcPts val="1100"/>
              </a:spcBef>
            </a:pPr>
            <a:endParaRPr lang="pt-BR" sz="1300" dirty="0">
              <a:highlight>
                <a:srgbClr val="FFFFFF"/>
              </a:highlight>
            </a:endParaRPr>
          </a:p>
        </p:txBody>
      </p:sp>
      <p:sp>
        <p:nvSpPr>
          <p:cNvPr id="3" name="CaixaDeTexto 2">
            <a:extLst>
              <a:ext uri="{FF2B5EF4-FFF2-40B4-BE49-F238E27FC236}">
                <a16:creationId xmlns:a16="http://schemas.microsoft.com/office/drawing/2014/main" id="{F084B055-37E5-7FF4-554B-E3A575A22205}"/>
              </a:ext>
            </a:extLst>
          </p:cNvPr>
          <p:cNvSpPr txBox="1"/>
          <p:nvPr/>
        </p:nvSpPr>
        <p:spPr>
          <a:xfrm>
            <a:off x="460661" y="322119"/>
            <a:ext cx="8222677" cy="3449662"/>
          </a:xfrm>
          <a:prstGeom prst="rect">
            <a:avLst/>
          </a:prstGeom>
          <a:noFill/>
        </p:spPr>
        <p:txBody>
          <a:bodyPr wrap="square">
            <a:spAutoFit/>
          </a:bodyPr>
          <a:lstStyle/>
          <a:p>
            <a:pPr lvl="0" algn="ctr">
              <a:spcBef>
                <a:spcPts val="1100"/>
              </a:spcBef>
            </a:pPr>
            <a:r>
              <a:rPr lang="pt-BR" b="1" dirty="0">
                <a:solidFill>
                  <a:srgbClr val="0070C0"/>
                </a:solidFill>
                <a:highlight>
                  <a:srgbClr val="FFFFFF"/>
                </a:highlight>
              </a:rPr>
              <a:t>ATORES DA CONTRATAÇÃO PÚBLICA</a:t>
            </a:r>
          </a:p>
          <a:p>
            <a:pPr algn="ctr"/>
            <a:endParaRPr lang="pt-BR" sz="1300" b="1" dirty="0">
              <a:solidFill>
                <a:srgbClr val="0070C0"/>
              </a:solidFill>
              <a:highlight>
                <a:srgbClr val="FFFFFF"/>
              </a:highlight>
            </a:endParaRPr>
          </a:p>
          <a:p>
            <a:pPr indent="360363" algn="ctr">
              <a:spcBef>
                <a:spcPts val="1100"/>
              </a:spcBef>
            </a:pPr>
            <a:r>
              <a:rPr lang="pt-BR" b="1" dirty="0">
                <a:solidFill>
                  <a:srgbClr val="0070C0"/>
                </a:solidFill>
                <a:highlight>
                  <a:srgbClr val="FFFFFF"/>
                </a:highlight>
              </a:rPr>
              <a:t>Responsabilização dos agentes de contratação</a:t>
            </a:r>
          </a:p>
          <a:p>
            <a:r>
              <a:rPr lang="pt-BR" b="1" dirty="0">
                <a:highlight>
                  <a:srgbClr val="FFFFFF"/>
                </a:highlight>
              </a:rPr>
              <a:t>Afastamento de licitante</a:t>
            </a:r>
            <a:endParaRPr lang="pt-BR" dirty="0">
              <a:highlight>
                <a:srgbClr val="FFFFFF"/>
              </a:highlight>
            </a:endParaRPr>
          </a:p>
          <a:p>
            <a:r>
              <a:rPr lang="pt-BR" dirty="0">
                <a:highlight>
                  <a:srgbClr val="FFFFFF"/>
                </a:highlight>
                <a:hlinkClick r:id="rId4"/>
              </a:rPr>
              <a:t>Art. 337-K.</a:t>
            </a:r>
            <a:r>
              <a:rPr lang="pt-BR" dirty="0">
                <a:highlight>
                  <a:srgbClr val="FFFFFF"/>
                </a:highlight>
              </a:rPr>
              <a:t> Afastar ou tentar afastar licitante por meio de violência, grave ameaça, fraude ou oferecimento de vantagem de qualquer tipo:</a:t>
            </a:r>
          </a:p>
          <a:p>
            <a:r>
              <a:rPr lang="pt-BR" dirty="0">
                <a:highlight>
                  <a:srgbClr val="FFFFFF"/>
                </a:highlight>
              </a:rPr>
              <a:t>Pena - reclusão, de 3 (três) anos a 5 (cinco) anos, e multa, além da pena correspondente à violência.</a:t>
            </a:r>
          </a:p>
          <a:p>
            <a:endParaRPr lang="pt-BR" b="1" dirty="0">
              <a:highlight>
                <a:srgbClr val="FFFFFF"/>
              </a:highlight>
            </a:endParaRPr>
          </a:p>
          <a:p>
            <a:r>
              <a:rPr lang="pt-BR" b="1" dirty="0">
                <a:highlight>
                  <a:srgbClr val="FFFFFF"/>
                </a:highlight>
              </a:rPr>
              <a:t>Contratação inidônea</a:t>
            </a:r>
            <a:endParaRPr lang="pt-BR" dirty="0">
              <a:highlight>
                <a:srgbClr val="FFFFFF"/>
              </a:highlight>
            </a:endParaRPr>
          </a:p>
          <a:p>
            <a:r>
              <a:rPr lang="pt-BR" dirty="0">
                <a:highlight>
                  <a:srgbClr val="FFFFFF"/>
                </a:highlight>
                <a:hlinkClick r:id="rId5"/>
              </a:rPr>
              <a:t>Art. 337-M.</a:t>
            </a:r>
            <a:r>
              <a:rPr lang="pt-BR" dirty="0">
                <a:highlight>
                  <a:srgbClr val="FFFFFF"/>
                </a:highlight>
              </a:rPr>
              <a:t> Admitir à licitação empresa ou profissional declarado inidôneo:</a:t>
            </a:r>
          </a:p>
          <a:p>
            <a:r>
              <a:rPr lang="pt-BR" dirty="0">
                <a:highlight>
                  <a:srgbClr val="FFFFFF"/>
                </a:highlight>
              </a:rPr>
              <a:t>Pena - reclusão, de 1 (um) ano a 3 (três) anos, e multa.</a:t>
            </a:r>
          </a:p>
          <a:p>
            <a:r>
              <a:rPr lang="pt-BR" dirty="0">
                <a:highlight>
                  <a:srgbClr val="FFFFFF"/>
                </a:highlight>
              </a:rPr>
              <a:t>§ 1º Celebrar contrato com empresa ou profissional declarado inidôneo:</a:t>
            </a:r>
          </a:p>
          <a:p>
            <a:r>
              <a:rPr lang="pt-BR" dirty="0">
                <a:highlight>
                  <a:srgbClr val="FFFFFF"/>
                </a:highlight>
              </a:rPr>
              <a:t>Pena - reclusão, de 3 (três) anos a 6 (seis) anos, e multa.</a:t>
            </a:r>
          </a:p>
          <a:p>
            <a:pPr algn="ctr"/>
            <a:br>
              <a:rPr lang="pt-BR" i="1" dirty="0">
                <a:highlight>
                  <a:srgbClr val="FFFFFF"/>
                </a:highlight>
              </a:rPr>
            </a:br>
            <a:endParaRPr lang="pt-BR" dirty="0">
              <a:highlight>
                <a:srgbClr val="FFFFFF"/>
              </a:highlight>
            </a:endParaRPr>
          </a:p>
        </p:txBody>
      </p:sp>
    </p:spTree>
    <p:extLst>
      <p:ext uri="{BB962C8B-B14F-4D97-AF65-F5344CB8AC3E}">
        <p14:creationId xmlns:p14="http://schemas.microsoft.com/office/powerpoint/2010/main" val="166974738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58B3D7DC-7406-A23E-623C-10DD8851D7F8}"/>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1043F0FC-2B4A-39FD-88BE-9140BA5300AF}"/>
              </a:ext>
            </a:extLst>
          </p:cNvPr>
          <p:cNvPicPr preferRelativeResize="0"/>
          <p:nvPr/>
        </p:nvPicPr>
        <p:blipFill>
          <a:blip r:embed="rId3">
            <a:alphaModFix/>
          </a:blip>
          <a:stretch>
            <a:fillRect/>
          </a:stretch>
        </p:blipFill>
        <p:spPr>
          <a:xfrm>
            <a:off x="-27705" y="0"/>
            <a:ext cx="9143990" cy="5143500"/>
          </a:xfrm>
          <a:prstGeom prst="rect">
            <a:avLst/>
          </a:prstGeom>
          <a:noFill/>
          <a:ln>
            <a:noFill/>
          </a:ln>
        </p:spPr>
      </p:pic>
      <p:sp>
        <p:nvSpPr>
          <p:cNvPr id="61" name="Google Shape;61;p14">
            <a:extLst>
              <a:ext uri="{FF2B5EF4-FFF2-40B4-BE49-F238E27FC236}">
                <a16:creationId xmlns:a16="http://schemas.microsoft.com/office/drawing/2014/main" id="{C3D82E32-BFFB-99E5-0FD4-E2F93F03B228}"/>
              </a:ext>
            </a:extLst>
          </p:cNvPr>
          <p:cNvSpPr txBox="1"/>
          <p:nvPr/>
        </p:nvSpPr>
        <p:spPr>
          <a:xfrm>
            <a:off x="394850" y="110836"/>
            <a:ext cx="8354290" cy="4274128"/>
          </a:xfrm>
          <a:prstGeom prst="rect">
            <a:avLst/>
          </a:prstGeom>
          <a:noFill/>
          <a:ln>
            <a:noFill/>
          </a:ln>
        </p:spPr>
        <p:txBody>
          <a:bodyPr spcFirstLastPara="1" wrap="square" lIns="91425" tIns="91425" rIns="91425" bIns="91425" anchor="t" anchorCtr="0">
            <a:noAutofit/>
          </a:bodyPr>
          <a:lstStyle/>
          <a:p>
            <a:pPr marL="360363" algn="just"/>
            <a:endParaRPr lang="pt-BR" b="1" dirty="0">
              <a:highlight>
                <a:srgbClr val="FFFFFF"/>
              </a:highlight>
            </a:endParaRPr>
          </a:p>
          <a:p>
            <a:pPr marL="360363" algn="just"/>
            <a:endParaRPr lang="pt-BR" b="1" dirty="0">
              <a:highlight>
                <a:srgbClr val="FFFFFF"/>
              </a:highlight>
            </a:endParaRPr>
          </a:p>
          <a:p>
            <a:pPr lvl="0" algn="ctr">
              <a:spcBef>
                <a:spcPts val="1100"/>
              </a:spcBef>
            </a:pPr>
            <a:endParaRPr lang="pt-BR" sz="1300" dirty="0">
              <a:highlight>
                <a:srgbClr val="FFFFFF"/>
              </a:highlight>
            </a:endParaRPr>
          </a:p>
        </p:txBody>
      </p:sp>
      <p:sp>
        <p:nvSpPr>
          <p:cNvPr id="3" name="CaixaDeTexto 2">
            <a:extLst>
              <a:ext uri="{FF2B5EF4-FFF2-40B4-BE49-F238E27FC236}">
                <a16:creationId xmlns:a16="http://schemas.microsoft.com/office/drawing/2014/main" id="{F8FD4C3D-635F-99BD-BC12-0E7227645747}"/>
              </a:ext>
            </a:extLst>
          </p:cNvPr>
          <p:cNvSpPr txBox="1"/>
          <p:nvPr/>
        </p:nvSpPr>
        <p:spPr>
          <a:xfrm>
            <a:off x="460661" y="322119"/>
            <a:ext cx="8222677" cy="4178067"/>
          </a:xfrm>
          <a:prstGeom prst="rect">
            <a:avLst/>
          </a:prstGeom>
          <a:noFill/>
        </p:spPr>
        <p:txBody>
          <a:bodyPr wrap="square">
            <a:spAutoFit/>
          </a:bodyPr>
          <a:lstStyle/>
          <a:p>
            <a:pPr indent="360363" algn="ctr">
              <a:spcBef>
                <a:spcPts val="1100"/>
              </a:spcBef>
            </a:pPr>
            <a:r>
              <a:rPr lang="pt-BR" b="1" dirty="0">
                <a:solidFill>
                  <a:srgbClr val="0070C0"/>
                </a:solidFill>
                <a:highlight>
                  <a:srgbClr val="FFFFFF"/>
                </a:highlight>
              </a:rPr>
              <a:t>ATORES DA CONTRATAÇÃO PÚBLICA</a:t>
            </a:r>
          </a:p>
          <a:p>
            <a:pPr indent="360363" algn="ctr">
              <a:spcBef>
                <a:spcPts val="1100"/>
              </a:spcBef>
            </a:pPr>
            <a:endParaRPr lang="pt-BR" b="1" dirty="0">
              <a:solidFill>
                <a:srgbClr val="0070C0"/>
              </a:solidFill>
              <a:highlight>
                <a:srgbClr val="FFFFFF"/>
              </a:highlight>
            </a:endParaRPr>
          </a:p>
          <a:p>
            <a:pPr indent="360363" algn="ctr">
              <a:spcBef>
                <a:spcPts val="1100"/>
              </a:spcBef>
            </a:pPr>
            <a:r>
              <a:rPr lang="pt-BR" b="1" dirty="0">
                <a:solidFill>
                  <a:srgbClr val="0070C0"/>
                </a:solidFill>
                <a:highlight>
                  <a:srgbClr val="FFFFFF"/>
                </a:highlight>
              </a:rPr>
              <a:t>Responsabilização dos agentes de contratação</a:t>
            </a:r>
          </a:p>
          <a:p>
            <a:endParaRPr lang="pt-BR" b="1" dirty="0">
              <a:highlight>
                <a:srgbClr val="FFFFFF"/>
              </a:highlight>
            </a:endParaRPr>
          </a:p>
          <a:p>
            <a:r>
              <a:rPr lang="pt-BR" b="1" dirty="0">
                <a:highlight>
                  <a:srgbClr val="FFFFFF"/>
                </a:highlight>
              </a:rPr>
              <a:t>Esfera Cível (ou Patrimonial)</a:t>
            </a:r>
          </a:p>
          <a:p>
            <a:endParaRPr lang="pt-BR" b="1" dirty="0">
              <a:highlight>
                <a:srgbClr val="FFFFFF"/>
              </a:highlight>
            </a:endParaRPr>
          </a:p>
          <a:p>
            <a:pPr marL="285750" indent="-285750" algn="just">
              <a:buFont typeface="Arial" panose="020B0604020202020204" pitchFamily="34" charset="0"/>
              <a:buChar char="•"/>
            </a:pPr>
            <a:r>
              <a:rPr lang="pt-BR" dirty="0">
                <a:highlight>
                  <a:srgbClr val="FFFFFF"/>
                </a:highlight>
              </a:rPr>
              <a:t>A responsabilidade cível está diretamente ligada ao </a:t>
            </a:r>
            <a:r>
              <a:rPr lang="pt-BR" b="1" dirty="0">
                <a:highlight>
                  <a:srgbClr val="FFFFFF"/>
                </a:highlight>
              </a:rPr>
              <a:t>dever de reparar o dano causado ao patrimônio público</a:t>
            </a:r>
            <a:r>
              <a:rPr lang="pt-BR" dirty="0">
                <a:highlight>
                  <a:srgbClr val="FFFFFF"/>
                </a:highlight>
              </a:rPr>
              <a:t>. A principal consequência é o ressarcimento ao erário. Esta esfera frequentemente se manifesta por meio de Ações de Improbidade Administrativa ou Ações de Ressarcimento.</a:t>
            </a:r>
          </a:p>
          <a:p>
            <a:pPr algn="just"/>
            <a:endParaRPr lang="pt-BR" dirty="0">
              <a:highlight>
                <a:srgbClr val="FFFFFF"/>
              </a:highlight>
            </a:endParaRPr>
          </a:p>
          <a:p>
            <a:pPr marL="285750" indent="-285750" algn="just">
              <a:buFont typeface="Arial" panose="020B0604020202020204" pitchFamily="34" charset="0"/>
              <a:buChar char="•"/>
            </a:pPr>
            <a:r>
              <a:rPr lang="pt-BR" dirty="0">
                <a:highlight>
                  <a:srgbClr val="FFFFFF"/>
                </a:highlight>
              </a:rPr>
              <a:t>Além disso, a conduta irregular do agente de contratação pode configurar ato de improbidade administrativa, sujeitando-o às sanções previstas na Lei nº 8.429/1992, que incluem, entre outras, a perda da função pública, a suspensão dos direitos políticos e o pagamento de multa civil.</a:t>
            </a:r>
          </a:p>
          <a:p>
            <a:pPr marL="285750" indent="-285750" algn="just">
              <a:spcBef>
                <a:spcPts val="1100"/>
              </a:spcBef>
              <a:buFont typeface="Arial" panose="020B0604020202020204" pitchFamily="34" charset="0"/>
              <a:buChar char="•"/>
            </a:pPr>
            <a:endParaRPr lang="pt-BR" dirty="0">
              <a:solidFill>
                <a:schemeClr val="tx1"/>
              </a:solidFill>
              <a:highlight>
                <a:srgbClr val="FFFFFF"/>
              </a:highlight>
            </a:endParaRPr>
          </a:p>
          <a:p>
            <a:pPr algn="ctr"/>
            <a:br>
              <a:rPr lang="pt-BR" i="1" dirty="0">
                <a:highlight>
                  <a:srgbClr val="FFFFFF"/>
                </a:highlight>
              </a:rPr>
            </a:br>
            <a:endParaRPr lang="pt-BR" dirty="0">
              <a:highlight>
                <a:srgbClr val="FFFFFF"/>
              </a:highlight>
            </a:endParaRPr>
          </a:p>
        </p:txBody>
      </p:sp>
    </p:spTree>
    <p:extLst>
      <p:ext uri="{BB962C8B-B14F-4D97-AF65-F5344CB8AC3E}">
        <p14:creationId xmlns:p14="http://schemas.microsoft.com/office/powerpoint/2010/main" val="388280555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023262CF-4719-482E-6585-D7F3B59CB426}"/>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3E53C01C-3066-964B-C8AA-A609B15E3EBB}"/>
              </a:ext>
            </a:extLst>
          </p:cNvPr>
          <p:cNvPicPr preferRelativeResize="0"/>
          <p:nvPr/>
        </p:nvPicPr>
        <p:blipFill>
          <a:blip r:embed="rId3">
            <a:alphaModFix/>
          </a:blip>
          <a:stretch>
            <a:fillRect/>
          </a:stretch>
        </p:blipFill>
        <p:spPr>
          <a:xfrm>
            <a:off x="-27705" y="0"/>
            <a:ext cx="9143990" cy="5143500"/>
          </a:xfrm>
          <a:prstGeom prst="rect">
            <a:avLst/>
          </a:prstGeom>
          <a:noFill/>
          <a:ln>
            <a:noFill/>
          </a:ln>
        </p:spPr>
      </p:pic>
      <p:sp>
        <p:nvSpPr>
          <p:cNvPr id="61" name="Google Shape;61;p14">
            <a:extLst>
              <a:ext uri="{FF2B5EF4-FFF2-40B4-BE49-F238E27FC236}">
                <a16:creationId xmlns:a16="http://schemas.microsoft.com/office/drawing/2014/main" id="{C015A7DF-660B-3A83-435F-53C80DC8AF78}"/>
              </a:ext>
            </a:extLst>
          </p:cNvPr>
          <p:cNvSpPr txBox="1"/>
          <p:nvPr/>
        </p:nvSpPr>
        <p:spPr>
          <a:xfrm>
            <a:off x="394850" y="110836"/>
            <a:ext cx="8354290" cy="4274128"/>
          </a:xfrm>
          <a:prstGeom prst="rect">
            <a:avLst/>
          </a:prstGeom>
          <a:noFill/>
          <a:ln>
            <a:noFill/>
          </a:ln>
        </p:spPr>
        <p:txBody>
          <a:bodyPr spcFirstLastPara="1" wrap="square" lIns="91425" tIns="91425" rIns="91425" bIns="91425" anchor="t" anchorCtr="0">
            <a:noAutofit/>
          </a:bodyPr>
          <a:lstStyle/>
          <a:p>
            <a:pPr lvl="0" algn="ctr">
              <a:spcBef>
                <a:spcPts val="1100"/>
              </a:spcBef>
            </a:pPr>
            <a:r>
              <a:rPr lang="pt-BR" b="1" dirty="0">
                <a:solidFill>
                  <a:srgbClr val="0070C0"/>
                </a:solidFill>
                <a:highlight>
                  <a:srgbClr val="FFFFFF"/>
                </a:highlight>
              </a:rPr>
              <a:t>ATORES DA CONTRATAÇÃO PÚBLICA</a:t>
            </a:r>
          </a:p>
          <a:p>
            <a:pPr algn="ctr"/>
            <a:endParaRPr lang="pt-BR" sz="1300" b="1" dirty="0">
              <a:solidFill>
                <a:srgbClr val="0070C0"/>
              </a:solidFill>
              <a:highlight>
                <a:srgbClr val="FFFFFF"/>
              </a:highlight>
            </a:endParaRPr>
          </a:p>
          <a:p>
            <a:pPr indent="360363" algn="ctr">
              <a:spcBef>
                <a:spcPts val="1100"/>
              </a:spcBef>
            </a:pPr>
            <a:r>
              <a:rPr lang="pt-BR" b="1" dirty="0">
                <a:solidFill>
                  <a:srgbClr val="0070C0"/>
                </a:solidFill>
                <a:highlight>
                  <a:srgbClr val="FFFFFF"/>
                </a:highlight>
              </a:rPr>
              <a:t>Responsabilização dos agentes de contratação</a:t>
            </a:r>
          </a:p>
          <a:p>
            <a:pPr indent="360363">
              <a:spcBef>
                <a:spcPts val="1100"/>
              </a:spcBef>
            </a:pPr>
            <a:r>
              <a:rPr lang="pt-BR" b="1" dirty="0">
                <a:solidFill>
                  <a:schemeClr val="tx1"/>
                </a:solidFill>
                <a:highlight>
                  <a:srgbClr val="FFFFFF"/>
                </a:highlight>
              </a:rPr>
              <a:t>Possibilidade de defesa por advogado público</a:t>
            </a:r>
          </a:p>
          <a:p>
            <a:pPr marL="360363" algn="just"/>
            <a:endParaRPr lang="pt-BR" i="1" dirty="0">
              <a:highlight>
                <a:srgbClr val="FFFFFF"/>
              </a:highlight>
            </a:endParaRPr>
          </a:p>
          <a:p>
            <a:pPr marL="360363" algn="just"/>
            <a:r>
              <a:rPr lang="pt-BR" i="1" dirty="0">
                <a:highlight>
                  <a:srgbClr val="FFFFFF"/>
                </a:highlight>
              </a:rPr>
              <a:t>Art. 10. Se as autoridades competentes e os servidores públicos que tiverem participado dos procedimentos relacionados às licitações e aos contratos de que trata esta Lei precisarem defender-se nas esferas administrativa, controladora ou judicial em razão de ato praticado com estrita observância de orientação constante em parecer jurídico elaborado na forma do </a:t>
            </a:r>
            <a:r>
              <a:rPr lang="pt-BR" i="1" u="sng" dirty="0">
                <a:highlight>
                  <a:srgbClr val="FFFFFF"/>
                </a:highlight>
                <a:hlinkClick r:id="rId4"/>
              </a:rPr>
              <a:t>§ 1º do art. 53 desta Lei</a:t>
            </a:r>
            <a:r>
              <a:rPr lang="pt-BR" i="1" dirty="0">
                <a:highlight>
                  <a:srgbClr val="FFFFFF"/>
                </a:highlight>
              </a:rPr>
              <a:t>, a advocacia pública promoverá, a critério do agente público, sua representação judicial ou extrajudicial.</a:t>
            </a:r>
            <a:endParaRPr lang="pt-BR" dirty="0">
              <a:highlight>
                <a:srgbClr val="FFFFFF"/>
              </a:highlight>
            </a:endParaRPr>
          </a:p>
          <a:p>
            <a:pPr marL="360363" algn="just"/>
            <a:r>
              <a:rPr lang="pt-BR" i="1" dirty="0">
                <a:highlight>
                  <a:srgbClr val="FFFFFF"/>
                </a:highlight>
              </a:rPr>
              <a:t>§ 1º Não se aplica o disposto no caput deste artigo quando:</a:t>
            </a:r>
            <a:endParaRPr lang="pt-BR" dirty="0">
              <a:highlight>
                <a:srgbClr val="FFFFFF"/>
              </a:highlight>
            </a:endParaRPr>
          </a:p>
          <a:p>
            <a:pPr marL="360363" algn="just"/>
            <a:r>
              <a:rPr lang="pt-BR" i="1" dirty="0">
                <a:highlight>
                  <a:srgbClr val="FFFFFF"/>
                </a:highlight>
              </a:rPr>
              <a:t>I - (VETADO);</a:t>
            </a:r>
            <a:endParaRPr lang="pt-BR" dirty="0">
              <a:highlight>
                <a:srgbClr val="FFFFFF"/>
              </a:highlight>
            </a:endParaRPr>
          </a:p>
          <a:p>
            <a:pPr marL="360363" algn="just"/>
            <a:r>
              <a:rPr lang="pt-BR" i="1" dirty="0">
                <a:highlight>
                  <a:srgbClr val="FFFFFF"/>
                </a:highlight>
              </a:rPr>
              <a:t>II - provas da prática de atos ilícitos dolosos constarem nos autos do processo administrativo ou judicial.</a:t>
            </a:r>
            <a:endParaRPr lang="pt-BR" dirty="0">
              <a:highlight>
                <a:srgbClr val="FFFFFF"/>
              </a:highlight>
            </a:endParaRPr>
          </a:p>
          <a:p>
            <a:pPr marL="360363" algn="just"/>
            <a:r>
              <a:rPr lang="pt-BR" i="1" dirty="0">
                <a:highlight>
                  <a:srgbClr val="FFFFFF"/>
                </a:highlight>
              </a:rPr>
              <a:t>§ 2º Aplica-se o disposto no caput deste artigo inclusive na hipótese de o agente público não mais ocupar o cargo, emprego ou função em que foi praticado o ato questionado.</a:t>
            </a:r>
            <a:endParaRPr lang="pt-BR" dirty="0">
              <a:highlight>
                <a:srgbClr val="FFFFFF"/>
              </a:highlight>
            </a:endParaRPr>
          </a:p>
          <a:p>
            <a:pPr indent="360363" algn="just">
              <a:spcBef>
                <a:spcPts val="1100"/>
              </a:spcBef>
            </a:pPr>
            <a:endParaRPr lang="pt-BR" b="1" dirty="0">
              <a:solidFill>
                <a:srgbClr val="0070C0"/>
              </a:solidFill>
              <a:highlight>
                <a:srgbClr val="FFFFFF"/>
              </a:highlight>
            </a:endParaRPr>
          </a:p>
        </p:txBody>
      </p:sp>
    </p:spTree>
    <p:extLst>
      <p:ext uri="{BB962C8B-B14F-4D97-AF65-F5344CB8AC3E}">
        <p14:creationId xmlns:p14="http://schemas.microsoft.com/office/powerpoint/2010/main" val="97679834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7C922F50-35F9-7E57-A09F-41D82D48282C}"/>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E63A656F-DD71-54EC-9413-13C971DA0985}"/>
              </a:ext>
            </a:extLst>
          </p:cNvPr>
          <p:cNvPicPr preferRelativeResize="0"/>
          <p:nvPr/>
        </p:nvPicPr>
        <p:blipFill>
          <a:blip r:embed="rId3">
            <a:alphaModFix/>
          </a:blip>
          <a:stretch>
            <a:fillRect/>
          </a:stretch>
        </p:blipFill>
        <p:spPr>
          <a:xfrm>
            <a:off x="-27705" y="0"/>
            <a:ext cx="9143990" cy="5143500"/>
          </a:xfrm>
          <a:prstGeom prst="rect">
            <a:avLst/>
          </a:prstGeom>
          <a:noFill/>
          <a:ln>
            <a:noFill/>
          </a:ln>
        </p:spPr>
      </p:pic>
      <p:sp>
        <p:nvSpPr>
          <p:cNvPr id="61" name="Google Shape;61;p14">
            <a:extLst>
              <a:ext uri="{FF2B5EF4-FFF2-40B4-BE49-F238E27FC236}">
                <a16:creationId xmlns:a16="http://schemas.microsoft.com/office/drawing/2014/main" id="{5FB7F3FD-B4EC-3A7E-8FFE-30F4E81AB256}"/>
              </a:ext>
            </a:extLst>
          </p:cNvPr>
          <p:cNvSpPr txBox="1"/>
          <p:nvPr/>
        </p:nvSpPr>
        <p:spPr>
          <a:xfrm>
            <a:off x="394850" y="110836"/>
            <a:ext cx="8354290" cy="4274128"/>
          </a:xfrm>
          <a:prstGeom prst="rect">
            <a:avLst/>
          </a:prstGeom>
          <a:noFill/>
          <a:ln>
            <a:noFill/>
          </a:ln>
        </p:spPr>
        <p:txBody>
          <a:bodyPr spcFirstLastPara="1" wrap="square" lIns="91425" tIns="91425" rIns="91425" bIns="91425" anchor="t" anchorCtr="0">
            <a:noAutofit/>
          </a:bodyPr>
          <a:lstStyle/>
          <a:p>
            <a:pPr lvl="0" algn="ctr">
              <a:spcBef>
                <a:spcPts val="1100"/>
              </a:spcBef>
            </a:pPr>
            <a:r>
              <a:rPr lang="pt-BR" b="1" dirty="0">
                <a:solidFill>
                  <a:srgbClr val="0070C0"/>
                </a:solidFill>
                <a:highlight>
                  <a:srgbClr val="FFFFFF"/>
                </a:highlight>
              </a:rPr>
              <a:t>ATORES DA CONTRATAÇÃO PÚBLICA</a:t>
            </a:r>
          </a:p>
          <a:p>
            <a:pPr algn="ctr"/>
            <a:endParaRPr lang="pt-BR" sz="1300" b="1" dirty="0">
              <a:solidFill>
                <a:srgbClr val="0070C0"/>
              </a:solidFill>
              <a:highlight>
                <a:srgbClr val="FFFFFF"/>
              </a:highlight>
            </a:endParaRPr>
          </a:p>
          <a:p>
            <a:pPr indent="360363" algn="ctr">
              <a:spcBef>
                <a:spcPts val="1100"/>
              </a:spcBef>
            </a:pPr>
            <a:r>
              <a:rPr lang="pt-BR" b="1" dirty="0">
                <a:solidFill>
                  <a:srgbClr val="0070C0"/>
                </a:solidFill>
                <a:highlight>
                  <a:srgbClr val="FFFFFF"/>
                </a:highlight>
              </a:rPr>
              <a:t>Responsabilização dos agentes de contratação</a:t>
            </a:r>
          </a:p>
          <a:p>
            <a:r>
              <a:rPr lang="pt-BR" b="1" dirty="0">
                <a:highlight>
                  <a:srgbClr val="FFFFFF"/>
                </a:highlight>
              </a:rPr>
              <a:t>Regra sobre responsabilização de agentes públicos na LINDB</a:t>
            </a:r>
          </a:p>
          <a:p>
            <a:endParaRPr lang="pt-BR" dirty="0">
              <a:highlight>
                <a:srgbClr val="FFFFFF"/>
              </a:highlight>
            </a:endParaRPr>
          </a:p>
          <a:p>
            <a:r>
              <a:rPr lang="pt-BR" dirty="0">
                <a:highlight>
                  <a:srgbClr val="FFFFFF"/>
                </a:highlight>
              </a:rPr>
              <a:t>Art. 28.  O agente público responderá pessoalmente por suas decisões ou opiniões técnicas em caso de dolo ou erro grosseiro. </a:t>
            </a:r>
          </a:p>
          <a:p>
            <a:endParaRPr lang="pt-BR" dirty="0">
              <a:highlight>
                <a:srgbClr val="FFFFFF"/>
              </a:highlight>
            </a:endParaRPr>
          </a:p>
          <a:p>
            <a:r>
              <a:rPr lang="pt-BR" b="1" dirty="0">
                <a:highlight>
                  <a:srgbClr val="FFFFFF"/>
                </a:highlight>
              </a:rPr>
              <a:t>Decreto nº 9.830, de 2019 regulamenta o art. 28 explicitando o conteúdo de dolo e erro grosseiro</a:t>
            </a:r>
            <a:endParaRPr lang="pt-BR" dirty="0">
              <a:highlight>
                <a:srgbClr val="FFFFFF"/>
              </a:highlight>
            </a:endParaRPr>
          </a:p>
          <a:p>
            <a:r>
              <a:rPr lang="pt-BR" i="1" dirty="0">
                <a:highlight>
                  <a:srgbClr val="FFFFFF"/>
                </a:highlight>
              </a:rPr>
              <a:t>Responsabilização na hipótese de dolo ou erro grosseiro</a:t>
            </a:r>
            <a:endParaRPr lang="pt-BR" dirty="0">
              <a:highlight>
                <a:srgbClr val="FFFFFF"/>
              </a:highlight>
            </a:endParaRPr>
          </a:p>
          <a:p>
            <a:r>
              <a:rPr lang="pt-BR" i="1" dirty="0">
                <a:highlight>
                  <a:srgbClr val="FFFFFF"/>
                </a:highlight>
              </a:rPr>
              <a:t>Art. 12.  O agente público somente poderá ser responsabilizado por suas decisões ou opiniões técnicas se agir ou se omitir com dolo, direto ou eventual, ou cometer erro grosseiro, no desempenho de suas funções.</a:t>
            </a:r>
            <a:endParaRPr lang="pt-BR" dirty="0">
              <a:highlight>
                <a:srgbClr val="FFFFFF"/>
              </a:highlight>
            </a:endParaRPr>
          </a:p>
          <a:p>
            <a:r>
              <a:rPr lang="pt-BR" i="1" dirty="0">
                <a:highlight>
                  <a:srgbClr val="FFFFFF"/>
                </a:highlight>
              </a:rPr>
              <a:t>§ 1º  Considera-se erro grosseiro aquele manifesto, evidente e inescusável praticado com culpa grave, caracterizado por ação ou omissão com elevado grau de negligência, imprudência ou imperícia.</a:t>
            </a:r>
            <a:endParaRPr lang="pt-BR" dirty="0">
              <a:highlight>
                <a:srgbClr val="FFFFFF"/>
              </a:highlight>
            </a:endParaRPr>
          </a:p>
          <a:p>
            <a:r>
              <a:rPr lang="pt-BR" i="1" dirty="0">
                <a:highlight>
                  <a:srgbClr val="FFFFFF"/>
                </a:highlight>
              </a:rPr>
              <a:t>§ 2º  Não será configurado dolo ou erro grosseiro do agente público se não restar comprovada, nos autos do processo de responsabilização, situação ou circunstância fática capaz de caracterizar o dolo ou o erro grosseiro.</a:t>
            </a:r>
            <a:endParaRPr lang="pt-BR" dirty="0">
              <a:highlight>
                <a:srgbClr val="FFFFFF"/>
              </a:highlight>
            </a:endParaRPr>
          </a:p>
          <a:p>
            <a:pPr indent="360363" algn="just">
              <a:spcBef>
                <a:spcPts val="1100"/>
              </a:spcBef>
            </a:pPr>
            <a:endParaRPr lang="pt-BR" b="1" dirty="0">
              <a:solidFill>
                <a:srgbClr val="0070C0"/>
              </a:solidFill>
              <a:highlight>
                <a:srgbClr val="FFFFFF"/>
              </a:highlight>
            </a:endParaRPr>
          </a:p>
        </p:txBody>
      </p:sp>
    </p:spTree>
    <p:extLst>
      <p:ext uri="{BB962C8B-B14F-4D97-AF65-F5344CB8AC3E}">
        <p14:creationId xmlns:p14="http://schemas.microsoft.com/office/powerpoint/2010/main" val="391909239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6694F982-6D8A-F9E7-C7F1-171E71F2DA4D}"/>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CC4F688E-E270-C8F5-8703-01AC4803F53F}"/>
              </a:ext>
            </a:extLst>
          </p:cNvPr>
          <p:cNvPicPr preferRelativeResize="0"/>
          <p:nvPr/>
        </p:nvPicPr>
        <p:blipFill>
          <a:blip r:embed="rId3">
            <a:alphaModFix/>
          </a:blip>
          <a:stretch>
            <a:fillRect/>
          </a:stretch>
        </p:blipFill>
        <p:spPr>
          <a:xfrm>
            <a:off x="-27705" y="0"/>
            <a:ext cx="9143990" cy="5143500"/>
          </a:xfrm>
          <a:prstGeom prst="rect">
            <a:avLst/>
          </a:prstGeom>
          <a:noFill/>
          <a:ln>
            <a:noFill/>
          </a:ln>
        </p:spPr>
      </p:pic>
      <p:sp>
        <p:nvSpPr>
          <p:cNvPr id="61" name="Google Shape;61;p14">
            <a:extLst>
              <a:ext uri="{FF2B5EF4-FFF2-40B4-BE49-F238E27FC236}">
                <a16:creationId xmlns:a16="http://schemas.microsoft.com/office/drawing/2014/main" id="{94707ACA-476E-E139-0D56-993C93005303}"/>
              </a:ext>
            </a:extLst>
          </p:cNvPr>
          <p:cNvSpPr txBox="1"/>
          <p:nvPr/>
        </p:nvSpPr>
        <p:spPr>
          <a:xfrm>
            <a:off x="394850" y="110836"/>
            <a:ext cx="8354290" cy="4274128"/>
          </a:xfrm>
          <a:prstGeom prst="rect">
            <a:avLst/>
          </a:prstGeom>
          <a:noFill/>
          <a:ln>
            <a:noFill/>
          </a:ln>
        </p:spPr>
        <p:txBody>
          <a:bodyPr spcFirstLastPara="1" wrap="square" lIns="91425" tIns="91425" rIns="91425" bIns="91425" anchor="t" anchorCtr="0">
            <a:noAutofit/>
          </a:bodyPr>
          <a:lstStyle/>
          <a:p>
            <a:pPr lvl="0" algn="ctr">
              <a:spcBef>
                <a:spcPts val="1100"/>
              </a:spcBef>
            </a:pPr>
            <a:r>
              <a:rPr lang="pt-BR" b="1" dirty="0">
                <a:solidFill>
                  <a:srgbClr val="0070C0"/>
                </a:solidFill>
                <a:highlight>
                  <a:srgbClr val="FFFFFF"/>
                </a:highlight>
              </a:rPr>
              <a:t>ATORES DA CONTRATAÇÃO PÚBLICA</a:t>
            </a:r>
          </a:p>
          <a:p>
            <a:pPr indent="360363" algn="ctr">
              <a:spcBef>
                <a:spcPts val="1100"/>
              </a:spcBef>
            </a:pPr>
            <a:r>
              <a:rPr lang="pt-BR" b="1" dirty="0">
                <a:solidFill>
                  <a:srgbClr val="0070C0"/>
                </a:solidFill>
                <a:highlight>
                  <a:srgbClr val="FFFFFF"/>
                </a:highlight>
              </a:rPr>
              <a:t>Responsabilização dos agentes de contratação</a:t>
            </a:r>
          </a:p>
          <a:p>
            <a:pPr indent="360363" algn="just">
              <a:spcBef>
                <a:spcPts val="1100"/>
              </a:spcBef>
            </a:pPr>
            <a:endParaRPr lang="pt-BR" b="1" dirty="0">
              <a:solidFill>
                <a:srgbClr val="0070C0"/>
              </a:solidFill>
              <a:highlight>
                <a:srgbClr val="FFFFFF"/>
              </a:highlight>
            </a:endParaRPr>
          </a:p>
          <a:p>
            <a:r>
              <a:rPr lang="pt-BR" b="1" dirty="0">
                <a:highlight>
                  <a:srgbClr val="FFFFFF"/>
                </a:highlight>
              </a:rPr>
              <a:t>Regra sobre responsabilização de agentes públicos na LINDB</a:t>
            </a:r>
          </a:p>
          <a:p>
            <a:endParaRPr lang="pt-BR" dirty="0">
              <a:highlight>
                <a:srgbClr val="FFFFFF"/>
              </a:highlight>
            </a:endParaRPr>
          </a:p>
          <a:p>
            <a:r>
              <a:rPr lang="pt-BR" i="1" dirty="0">
                <a:highlight>
                  <a:srgbClr val="FFFFFF"/>
                </a:highlight>
              </a:rPr>
              <a:t>§ 3º  O mero nexo de causalidade entre a conduta e o resultado danoso não implica responsabilização, exceto se comprovado o dolo ou o erro grosseiro do agente público.</a:t>
            </a:r>
            <a:endParaRPr lang="pt-BR" dirty="0">
              <a:highlight>
                <a:srgbClr val="FFFFFF"/>
              </a:highlight>
            </a:endParaRPr>
          </a:p>
          <a:p>
            <a:r>
              <a:rPr lang="pt-BR" i="1" dirty="0">
                <a:highlight>
                  <a:srgbClr val="FFFFFF"/>
                </a:highlight>
              </a:rPr>
              <a:t>§ 4º  A complexidade da matéria e das atribuições exercidas pelo agente público serão consideradas em eventual responsabilização do agente público.</a:t>
            </a:r>
            <a:endParaRPr lang="pt-BR" dirty="0">
              <a:highlight>
                <a:srgbClr val="FFFFFF"/>
              </a:highlight>
            </a:endParaRPr>
          </a:p>
          <a:p>
            <a:r>
              <a:rPr lang="pt-BR" i="1" dirty="0">
                <a:highlight>
                  <a:srgbClr val="FFFFFF"/>
                </a:highlight>
              </a:rPr>
              <a:t>§ 5º  O montante do dano ao erário, ainda que expressivo, não poderá, por si só, ser elemento para caracterizar o erro grosseiro ou o dolo.</a:t>
            </a:r>
            <a:endParaRPr lang="pt-BR" dirty="0">
              <a:highlight>
                <a:srgbClr val="FFFFFF"/>
              </a:highlight>
            </a:endParaRPr>
          </a:p>
          <a:p>
            <a:r>
              <a:rPr lang="pt-BR" i="1" dirty="0">
                <a:highlight>
                  <a:srgbClr val="FFFFFF"/>
                </a:highlight>
              </a:rPr>
              <a:t>§ 6º  A responsabilização pela opinião técnica não se estende de forma automática ao decisor que a adotou como fundamento de decidir e somente se configurará se estiverem presentes elementos suficientes para o decisor aferir o dolo ou o erro grosseiro da opinião técnica ou se houver conluio entre os agentes.</a:t>
            </a:r>
            <a:endParaRPr lang="pt-BR" dirty="0">
              <a:highlight>
                <a:srgbClr val="FFFFFF"/>
              </a:highlight>
            </a:endParaRPr>
          </a:p>
          <a:p>
            <a:r>
              <a:rPr lang="pt-BR" i="1" dirty="0">
                <a:highlight>
                  <a:srgbClr val="FFFFFF"/>
                </a:highlight>
              </a:rPr>
              <a:t>§ 7º  No exercício do poder hierárquico, só responderá por culpa in vigilando aquele cuja omissão caracterizar erro grosseiro ou dolo.</a:t>
            </a:r>
            <a:endParaRPr lang="pt-BR" dirty="0">
              <a:highlight>
                <a:srgbClr val="FFFFFF"/>
              </a:highlight>
            </a:endParaRPr>
          </a:p>
          <a:p>
            <a:r>
              <a:rPr lang="pt-BR" i="1" dirty="0">
                <a:highlight>
                  <a:srgbClr val="FFFFFF"/>
                </a:highlight>
              </a:rPr>
              <a:t>§ 8º  O disposto neste artigo não exime o agente público de atuar de forma diligente e eficiente no cumprimento dos seus deveres constitucionais e legais. </a:t>
            </a:r>
            <a:endParaRPr lang="pt-BR" dirty="0">
              <a:highlight>
                <a:srgbClr val="FFFFFF"/>
              </a:highlight>
            </a:endParaRPr>
          </a:p>
          <a:p>
            <a:pPr indent="360363" algn="just">
              <a:spcBef>
                <a:spcPts val="1100"/>
              </a:spcBef>
            </a:pPr>
            <a:endParaRPr lang="pt-BR" b="1" dirty="0">
              <a:solidFill>
                <a:srgbClr val="0070C0"/>
              </a:solidFill>
              <a:highlight>
                <a:srgbClr val="FFFFFF"/>
              </a:highlight>
            </a:endParaRPr>
          </a:p>
        </p:txBody>
      </p:sp>
    </p:spTree>
    <p:extLst>
      <p:ext uri="{BB962C8B-B14F-4D97-AF65-F5344CB8AC3E}">
        <p14:creationId xmlns:p14="http://schemas.microsoft.com/office/powerpoint/2010/main" val="252128231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1D5D3973-4FE4-DAC8-681E-184C483C98F9}"/>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3F9FA0F6-EEB6-5C9E-C75B-918BA6DE0C6E}"/>
              </a:ext>
            </a:extLst>
          </p:cNvPr>
          <p:cNvPicPr preferRelativeResize="0"/>
          <p:nvPr/>
        </p:nvPicPr>
        <p:blipFill>
          <a:blip r:embed="rId3">
            <a:alphaModFix/>
          </a:blip>
          <a:stretch>
            <a:fillRect/>
          </a:stretch>
        </p:blipFill>
        <p:spPr>
          <a:xfrm>
            <a:off x="-27705" y="0"/>
            <a:ext cx="9143990" cy="5143500"/>
          </a:xfrm>
          <a:prstGeom prst="rect">
            <a:avLst/>
          </a:prstGeom>
          <a:noFill/>
          <a:ln>
            <a:noFill/>
          </a:ln>
        </p:spPr>
      </p:pic>
      <p:sp>
        <p:nvSpPr>
          <p:cNvPr id="61" name="Google Shape;61;p14">
            <a:extLst>
              <a:ext uri="{FF2B5EF4-FFF2-40B4-BE49-F238E27FC236}">
                <a16:creationId xmlns:a16="http://schemas.microsoft.com/office/drawing/2014/main" id="{F3987AA0-9877-A89F-35F1-E798C69D8ABF}"/>
              </a:ext>
            </a:extLst>
          </p:cNvPr>
          <p:cNvSpPr txBox="1"/>
          <p:nvPr/>
        </p:nvSpPr>
        <p:spPr>
          <a:xfrm>
            <a:off x="394850" y="110836"/>
            <a:ext cx="8354290" cy="4274128"/>
          </a:xfrm>
          <a:prstGeom prst="rect">
            <a:avLst/>
          </a:prstGeom>
          <a:noFill/>
          <a:ln>
            <a:noFill/>
          </a:ln>
        </p:spPr>
        <p:txBody>
          <a:bodyPr spcFirstLastPara="1" wrap="square" lIns="91425" tIns="91425" rIns="91425" bIns="91425" anchor="t" anchorCtr="0">
            <a:noAutofit/>
          </a:bodyPr>
          <a:lstStyle/>
          <a:p>
            <a:pPr lvl="0" algn="ctr">
              <a:spcBef>
                <a:spcPts val="1100"/>
              </a:spcBef>
            </a:pPr>
            <a:r>
              <a:rPr lang="pt-BR" b="1" dirty="0">
                <a:solidFill>
                  <a:srgbClr val="0070C0"/>
                </a:solidFill>
                <a:highlight>
                  <a:srgbClr val="FFFFFF"/>
                </a:highlight>
              </a:rPr>
              <a:t>ATORES DA CONTRATAÇÃO PÚBLICA</a:t>
            </a:r>
          </a:p>
          <a:p>
            <a:pPr algn="ctr"/>
            <a:endParaRPr lang="pt-BR" sz="1300" b="1" dirty="0">
              <a:solidFill>
                <a:srgbClr val="0070C0"/>
              </a:solidFill>
              <a:highlight>
                <a:srgbClr val="FFFFFF"/>
              </a:highlight>
            </a:endParaRPr>
          </a:p>
          <a:p>
            <a:pPr indent="360363" algn="ctr">
              <a:spcBef>
                <a:spcPts val="1100"/>
              </a:spcBef>
            </a:pPr>
            <a:r>
              <a:rPr lang="pt-BR" b="1" dirty="0">
                <a:solidFill>
                  <a:srgbClr val="0070C0"/>
                </a:solidFill>
                <a:highlight>
                  <a:srgbClr val="FFFFFF"/>
                </a:highlight>
              </a:rPr>
              <a:t>Responsabilização dos agentes de contratação</a:t>
            </a:r>
          </a:p>
          <a:p>
            <a:pPr indent="360363" algn="just">
              <a:spcBef>
                <a:spcPts val="1100"/>
              </a:spcBef>
            </a:pPr>
            <a:endParaRPr lang="pt-BR" b="1" dirty="0">
              <a:solidFill>
                <a:srgbClr val="0070C0"/>
              </a:solidFill>
              <a:highlight>
                <a:srgbClr val="FFFFFF"/>
              </a:highlight>
            </a:endParaRPr>
          </a:p>
          <a:p>
            <a:r>
              <a:rPr lang="pt-BR" b="1" dirty="0">
                <a:highlight>
                  <a:srgbClr val="FFFFFF"/>
                </a:highlight>
              </a:rPr>
              <a:t>Esfera Administrativa</a:t>
            </a:r>
          </a:p>
          <a:p>
            <a:endParaRPr lang="pt-BR" b="1" dirty="0">
              <a:highlight>
                <a:srgbClr val="FFFFFF"/>
              </a:highlight>
            </a:endParaRPr>
          </a:p>
          <a:p>
            <a:pPr marL="285750" indent="-285750" algn="just">
              <a:buFont typeface="Arial" panose="020B0604020202020204" pitchFamily="34" charset="0"/>
              <a:buChar char="•"/>
            </a:pPr>
            <a:r>
              <a:rPr lang="pt-BR" dirty="0">
                <a:highlight>
                  <a:srgbClr val="FFFFFF"/>
                </a:highlight>
              </a:rPr>
              <a:t>A responsabilidade administrativa decorre da violação de deveres funcionais e está sujeita à apuração pelos órgãos da própria Administração Pública, por meio de processo administrativo disciplinar (PAD), e, principalmente, pelos Tribunais de Contas.</a:t>
            </a:r>
          </a:p>
          <a:p>
            <a:pPr marL="285750" indent="-285750" algn="just">
              <a:buFont typeface="Arial" panose="020B0604020202020204" pitchFamily="34" charset="0"/>
              <a:buChar char="•"/>
            </a:pPr>
            <a:endParaRPr lang="pt-BR" dirty="0">
              <a:highlight>
                <a:srgbClr val="FFFFFF"/>
              </a:highlight>
            </a:endParaRPr>
          </a:p>
          <a:p>
            <a:pPr marL="285750" indent="-285750" algn="just">
              <a:buFont typeface="Arial" panose="020B0604020202020204" pitchFamily="34" charset="0"/>
              <a:buChar char="•"/>
            </a:pPr>
            <a:r>
              <a:rPr lang="pt-BR" dirty="0">
                <a:highlight>
                  <a:srgbClr val="FFFFFF"/>
                </a:highlight>
              </a:rPr>
              <a:t>As sanções podem variar desde advertência, suspensão, demissão, até a imposição de multas e a obrigação de ressarcir o erário. A atuação dos Tribunais de Contas é particularmente relevante na fiscalização dos atos praticados pelos agentes de contratação.</a:t>
            </a:r>
          </a:p>
          <a:p>
            <a:pPr marL="285750" indent="-285750" algn="just">
              <a:buFont typeface="Arial" panose="020B0604020202020204" pitchFamily="34" charset="0"/>
              <a:buChar char="•"/>
            </a:pPr>
            <a:endParaRPr lang="pt-BR" dirty="0">
              <a:highlight>
                <a:srgbClr val="FFFFFF"/>
              </a:highlight>
            </a:endParaRPr>
          </a:p>
          <a:p>
            <a:pPr marL="285750" indent="-285750" algn="just">
              <a:buFont typeface="Arial" panose="020B0604020202020204" pitchFamily="34" charset="0"/>
              <a:buChar char="•"/>
            </a:pPr>
            <a:r>
              <a:rPr lang="pt-BR" dirty="0">
                <a:highlight>
                  <a:srgbClr val="FFFFFF"/>
                </a:highlight>
              </a:rPr>
              <a:t>A jurisprudência demonstra que a responsabilidade administrativa é atribuída por falhas cometidas no exercício das competências do agente.          </a:t>
            </a:r>
          </a:p>
          <a:p>
            <a:pPr indent="360363" algn="just">
              <a:spcBef>
                <a:spcPts val="1100"/>
              </a:spcBef>
            </a:pPr>
            <a:endParaRPr lang="pt-BR" b="1" dirty="0">
              <a:solidFill>
                <a:srgbClr val="0070C0"/>
              </a:solidFill>
              <a:highlight>
                <a:srgbClr val="FFFFFF"/>
              </a:highlight>
            </a:endParaRPr>
          </a:p>
        </p:txBody>
      </p:sp>
    </p:spTree>
    <p:extLst>
      <p:ext uri="{BB962C8B-B14F-4D97-AF65-F5344CB8AC3E}">
        <p14:creationId xmlns:p14="http://schemas.microsoft.com/office/powerpoint/2010/main" val="289235626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43259A29-6B13-3054-8EC5-89ABBAC69E39}"/>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F5D9E8AA-0251-866B-5D3A-CC8A91D1F80B}"/>
              </a:ext>
            </a:extLst>
          </p:cNvPr>
          <p:cNvPicPr preferRelativeResize="0"/>
          <p:nvPr/>
        </p:nvPicPr>
        <p:blipFill>
          <a:blip r:embed="rId3">
            <a:alphaModFix/>
          </a:blip>
          <a:stretch>
            <a:fillRect/>
          </a:stretch>
        </p:blipFill>
        <p:spPr>
          <a:xfrm>
            <a:off x="-27705" y="0"/>
            <a:ext cx="9143990" cy="5143500"/>
          </a:xfrm>
          <a:prstGeom prst="rect">
            <a:avLst/>
          </a:prstGeom>
          <a:noFill/>
          <a:ln>
            <a:noFill/>
          </a:ln>
        </p:spPr>
      </p:pic>
      <p:sp>
        <p:nvSpPr>
          <p:cNvPr id="61" name="Google Shape;61;p14">
            <a:extLst>
              <a:ext uri="{FF2B5EF4-FFF2-40B4-BE49-F238E27FC236}">
                <a16:creationId xmlns:a16="http://schemas.microsoft.com/office/drawing/2014/main" id="{0B9FC96A-13A3-893A-FC77-C10EE5A74097}"/>
              </a:ext>
            </a:extLst>
          </p:cNvPr>
          <p:cNvSpPr txBox="1"/>
          <p:nvPr/>
        </p:nvSpPr>
        <p:spPr>
          <a:xfrm>
            <a:off x="394850" y="110836"/>
            <a:ext cx="8354290" cy="4274128"/>
          </a:xfrm>
          <a:prstGeom prst="rect">
            <a:avLst/>
          </a:prstGeom>
          <a:noFill/>
          <a:ln>
            <a:noFill/>
          </a:ln>
        </p:spPr>
        <p:txBody>
          <a:bodyPr spcFirstLastPara="1" wrap="square" lIns="91425" tIns="91425" rIns="91425" bIns="91425" anchor="t" anchorCtr="0">
            <a:noAutofit/>
          </a:bodyPr>
          <a:lstStyle/>
          <a:p>
            <a:pPr lvl="0" algn="ctr">
              <a:spcBef>
                <a:spcPts val="1100"/>
              </a:spcBef>
            </a:pPr>
            <a:r>
              <a:rPr lang="pt-BR" b="1" dirty="0">
                <a:solidFill>
                  <a:srgbClr val="0070C0"/>
                </a:solidFill>
                <a:highlight>
                  <a:srgbClr val="FFFFFF"/>
                </a:highlight>
              </a:rPr>
              <a:t>ATORES DA CONTRATAÇÃO PÚBLICA</a:t>
            </a:r>
          </a:p>
          <a:p>
            <a:pPr indent="360363" algn="ctr">
              <a:spcBef>
                <a:spcPts val="1100"/>
              </a:spcBef>
            </a:pPr>
            <a:r>
              <a:rPr lang="pt-BR" b="1" dirty="0">
                <a:solidFill>
                  <a:srgbClr val="0070C0"/>
                </a:solidFill>
                <a:highlight>
                  <a:srgbClr val="FFFFFF"/>
                </a:highlight>
              </a:rPr>
              <a:t>Responsabilização dos agentes de contratação</a:t>
            </a:r>
          </a:p>
          <a:p>
            <a:r>
              <a:rPr lang="pt-BR" sz="1300" b="1" dirty="0">
                <a:highlight>
                  <a:srgbClr val="FFFFFF"/>
                </a:highlight>
              </a:rPr>
              <a:t>Responsabilização dos agentes públicos sob a ótica do TCU</a:t>
            </a:r>
            <a:endParaRPr lang="pt-BR" sz="1300" dirty="0">
              <a:highlight>
                <a:srgbClr val="FFFFFF"/>
              </a:highlight>
            </a:endParaRPr>
          </a:p>
          <a:p>
            <a:r>
              <a:rPr lang="pt-BR" sz="1300" dirty="0">
                <a:highlight>
                  <a:srgbClr val="FFFFFF"/>
                </a:highlight>
              </a:rPr>
              <a:t>          </a:t>
            </a:r>
          </a:p>
          <a:p>
            <a:pPr marL="285750" lvl="0" indent="-285750" algn="just">
              <a:buFont typeface="Arial" panose="020B0604020202020204" pitchFamily="34" charset="0"/>
              <a:buChar char="•"/>
            </a:pPr>
            <a:r>
              <a:rPr lang="pt-BR" sz="1300" dirty="0">
                <a:highlight>
                  <a:srgbClr val="FFFFFF"/>
                </a:highlight>
              </a:rPr>
              <a:t>Exigências para habilitação são inerentes à etapa de planejamento da contratação, razão pela qual irregularidades apuradas nessa fase não devem ser imputadas a pregoeiro ou a membros de comissão de licitação, designados para a fase de condução do certame. (Acórdão 3213/2019-Primeira Câmara, Rel. Min. Benjamin Zymler)</a:t>
            </a:r>
          </a:p>
          <a:p>
            <a:pPr marL="285750" lvl="0" indent="-285750" algn="just">
              <a:buFont typeface="Arial" panose="020B0604020202020204" pitchFamily="34" charset="0"/>
              <a:buChar char="•"/>
            </a:pPr>
            <a:endParaRPr lang="pt-BR" sz="1300" dirty="0">
              <a:highlight>
                <a:srgbClr val="FFFFFF"/>
              </a:highlight>
            </a:endParaRPr>
          </a:p>
          <a:p>
            <a:pPr marL="285750" lvl="0" indent="-285750" algn="just">
              <a:buFont typeface="Arial" panose="020B0604020202020204" pitchFamily="34" charset="0"/>
              <a:buChar char="•"/>
            </a:pPr>
            <a:r>
              <a:rPr lang="pt-BR" sz="1300" dirty="0">
                <a:highlight>
                  <a:srgbClr val="FFFFFF"/>
                </a:highlight>
              </a:rPr>
              <a:t>A falta ou a insuficiência de verificação e análise dos documentos apresentados pelos licitantes configura negligência no desempenho das atribuições da comissão de licitação e infração ao princípio da eficiência, respondendo os seus membros por todos os atos por ela praticados.( </a:t>
            </a:r>
            <a:r>
              <a:rPr lang="pt-BR" sz="1300" u="sng" dirty="0">
                <a:highlight>
                  <a:srgbClr val="FFFFFF"/>
                </a:highlight>
                <a:hlinkClick r:id="rId4"/>
              </a:rPr>
              <a:t>Acórdão 2968/2018-Plenário</a:t>
            </a:r>
            <a:r>
              <a:rPr lang="pt-BR" sz="1300" dirty="0">
                <a:highlight>
                  <a:srgbClr val="FFFFFF"/>
                </a:highlight>
              </a:rPr>
              <a:t>, Rel. Min. Vital do Rêgo). </a:t>
            </a:r>
          </a:p>
          <a:p>
            <a:pPr marL="285750" lvl="0" indent="-285750" algn="just">
              <a:buFont typeface="Arial" panose="020B0604020202020204" pitchFamily="34" charset="0"/>
              <a:buChar char="•"/>
            </a:pPr>
            <a:endParaRPr lang="pt-BR" sz="1300" dirty="0">
              <a:highlight>
                <a:srgbClr val="FFFFFF"/>
              </a:highlight>
            </a:endParaRPr>
          </a:p>
          <a:p>
            <a:pPr marL="285750" lvl="0" indent="-285750" algn="just">
              <a:buFont typeface="Arial" panose="020B0604020202020204" pitchFamily="34" charset="0"/>
              <a:buChar char="•"/>
            </a:pPr>
            <a:r>
              <a:rPr lang="pt-BR" sz="1300" dirty="0">
                <a:highlight>
                  <a:srgbClr val="FFFFFF"/>
                </a:highlight>
              </a:rPr>
              <a:t>Para fins do exercício do poder sancionatório do TCU, a desclassificação de proposta pelo pregoeiro, sem fundamentação explícita que permita compreender-se os motivos determinantes do ato, configura grave afronta aos princípios da motivação, da transparência e do julgamento objetivo, o que caracteriza erro grosseiro (art. 28 do Decreto-lei 4.657/1942 - </a:t>
            </a:r>
            <a:r>
              <a:rPr lang="pt-BR" sz="1300" dirty="0" err="1">
                <a:highlight>
                  <a:srgbClr val="FFFFFF"/>
                </a:highlight>
              </a:rPr>
              <a:t>Lindb</a:t>
            </a:r>
            <a:r>
              <a:rPr lang="pt-BR" sz="1300" dirty="0">
                <a:highlight>
                  <a:srgbClr val="FFFFFF"/>
                </a:highlight>
              </a:rPr>
              <a:t>). O fato de a fundamentação ser apresentada após a interposição de recurso pelo licitante prejudicado não elide ou atenua a responsabilidade do pregoeiro. (Acórdão 2126/2024-Plenário | Relator: BENJAMIN ZYMLER)</a:t>
            </a:r>
          </a:p>
          <a:p>
            <a:pPr lvl="0" algn="ctr">
              <a:spcBef>
                <a:spcPts val="1100"/>
              </a:spcBef>
            </a:pPr>
            <a:endParaRPr lang="pt-BR" dirty="0">
              <a:highlight>
                <a:srgbClr val="FFFFFF"/>
              </a:highlight>
            </a:endParaRPr>
          </a:p>
        </p:txBody>
      </p:sp>
    </p:spTree>
    <p:extLst>
      <p:ext uri="{BB962C8B-B14F-4D97-AF65-F5344CB8AC3E}">
        <p14:creationId xmlns:p14="http://schemas.microsoft.com/office/powerpoint/2010/main" val="11539943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0FF908C2-E87F-554A-6D1C-6D756A7EE85E}"/>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3FDA68D8-6C26-7CF6-DC7B-37C890A68E14}"/>
              </a:ext>
            </a:extLst>
          </p:cNvPr>
          <p:cNvPicPr preferRelativeResize="0"/>
          <p:nvPr/>
        </p:nvPicPr>
        <p:blipFill>
          <a:blip r:embed="rId3">
            <a:alphaModFix/>
          </a:blip>
          <a:stretch>
            <a:fillRect/>
          </a:stretch>
        </p:blipFill>
        <p:spPr>
          <a:xfrm>
            <a:off x="10" y="0"/>
            <a:ext cx="9143990" cy="5143500"/>
          </a:xfrm>
          <a:prstGeom prst="rect">
            <a:avLst/>
          </a:prstGeom>
          <a:noFill/>
          <a:ln>
            <a:noFill/>
          </a:ln>
        </p:spPr>
      </p:pic>
      <p:sp>
        <p:nvSpPr>
          <p:cNvPr id="61" name="Google Shape;61;p14">
            <a:extLst>
              <a:ext uri="{FF2B5EF4-FFF2-40B4-BE49-F238E27FC236}">
                <a16:creationId xmlns:a16="http://schemas.microsoft.com/office/drawing/2014/main" id="{DC9A5F1A-95F7-E80A-DE07-12267279981A}"/>
              </a:ext>
            </a:extLst>
          </p:cNvPr>
          <p:cNvSpPr txBox="1"/>
          <p:nvPr/>
        </p:nvSpPr>
        <p:spPr>
          <a:xfrm>
            <a:off x="394850" y="110836"/>
            <a:ext cx="8354290" cy="1794163"/>
          </a:xfrm>
          <a:prstGeom prst="rect">
            <a:avLst/>
          </a:prstGeom>
          <a:noFill/>
          <a:ln>
            <a:noFill/>
          </a:ln>
        </p:spPr>
        <p:txBody>
          <a:bodyPr spcFirstLastPara="1" wrap="square" lIns="91425" tIns="91425" rIns="91425" bIns="91425" anchor="t" anchorCtr="0">
            <a:noAutofit/>
          </a:bodyPr>
          <a:lstStyle/>
          <a:p>
            <a:pPr algn="ctr">
              <a:spcBef>
                <a:spcPts val="1100"/>
              </a:spcBef>
            </a:pPr>
            <a:r>
              <a:rPr lang="pt-BR" b="1" dirty="0">
                <a:solidFill>
                  <a:srgbClr val="0070C0"/>
                </a:solidFill>
                <a:highlight>
                  <a:srgbClr val="FFFFFF"/>
                </a:highlight>
              </a:rPr>
              <a:t>ATORES DA CONTRATAÇÃO PÚBLICA</a:t>
            </a:r>
          </a:p>
          <a:p>
            <a:pPr lvl="0" algn="ctr">
              <a:spcBef>
                <a:spcPts val="1100"/>
              </a:spcBef>
            </a:pPr>
            <a:endParaRPr lang="pt-BR" dirty="0"/>
          </a:p>
          <a:p>
            <a:pPr marL="285750" lvl="1" indent="-285750" algn="just">
              <a:buFont typeface="Wingdings" panose="05000000000000000000" pitchFamily="2" charset="2"/>
              <a:buChar char="§"/>
            </a:pPr>
            <a:r>
              <a:rPr lang="pt-BR" dirty="0">
                <a:highlight>
                  <a:srgbClr val="FFFFFF"/>
                </a:highlight>
              </a:rPr>
              <a:t>em processos de bens e serviços não comuns, o agente pode ser substituído pela comissão de contratação;</a:t>
            </a:r>
          </a:p>
          <a:p>
            <a:pPr marL="285750" lvl="1" indent="-285750" algn="just">
              <a:buFont typeface="Wingdings" panose="05000000000000000000" pitchFamily="2" charset="2"/>
              <a:buChar char="§"/>
            </a:pPr>
            <a:r>
              <a:rPr lang="pt-BR" dirty="0">
                <a:highlight>
                  <a:srgbClr val="FFFFFF"/>
                </a:highlight>
              </a:rPr>
              <a:t>ele será auxiliado por equipe de apoio e responderá individualmente pelos atos que praticar, salvo quando induzido a erro pela atuação da equipe;</a:t>
            </a:r>
          </a:p>
          <a:p>
            <a:pPr marL="285750" lvl="1" indent="-285750" algn="just">
              <a:buFont typeface="Wingdings" panose="05000000000000000000" pitchFamily="2" charset="2"/>
              <a:buChar char="§"/>
            </a:pPr>
            <a:r>
              <a:rPr lang="pt-BR" dirty="0">
                <a:highlight>
                  <a:srgbClr val="FFFFFF"/>
                </a:highlight>
              </a:rPr>
              <a:t>a atuação do agente de contratação na fase preparatória deve se ater ao acompanhamento e às eventuais diligências para o fluxo regular da instrução processual. Assim, ele estará desobrigado da elaboração de estudos preliminares, projetos e anteprojetos, termos de referência, pesquisas de preço e, preferencialmente, minutas de editais. No entanto, ele pode acompanhar o andamento do processo e demandar informações que se fizerem necessárias até a homologação do certame;</a:t>
            </a:r>
          </a:p>
          <a:p>
            <a:pPr marL="285750" lvl="1" indent="-285750" algn="just">
              <a:buFont typeface="Wingdings" panose="05000000000000000000" pitchFamily="2" charset="2"/>
              <a:buChar char="§"/>
            </a:pPr>
            <a:r>
              <a:rPr lang="pt-BR" dirty="0">
                <a:highlight>
                  <a:srgbClr val="FFFFFF"/>
                </a:highlight>
              </a:rPr>
              <a:t>todas as licitações serão conduzidas por agente de contratação ou comissão de contratação, com exceção do leilão, que pode ser conduzido por leiloeiro oficial; e</a:t>
            </a:r>
          </a:p>
          <a:p>
            <a:pPr marL="285750" lvl="1" indent="-285750" algn="just">
              <a:buFont typeface="Wingdings" panose="05000000000000000000" pitchFamily="2" charset="2"/>
              <a:buChar char="§"/>
            </a:pPr>
            <a:r>
              <a:rPr lang="pt-BR" dirty="0">
                <a:highlight>
                  <a:srgbClr val="FFFFFF"/>
                </a:highlight>
              </a:rPr>
              <a:t>para a Administração Pública federal direta, autárquica e fundacional, o Decreto 11.246/2022 detalhou as atribuições do agente de contratação;</a:t>
            </a:r>
          </a:p>
          <a:p>
            <a:pPr lvl="0" algn="ctr">
              <a:spcBef>
                <a:spcPts val="1100"/>
              </a:spcBef>
            </a:pPr>
            <a:endParaRPr lang="pt-BR" dirty="0"/>
          </a:p>
        </p:txBody>
      </p:sp>
    </p:spTree>
    <p:extLst>
      <p:ext uri="{BB962C8B-B14F-4D97-AF65-F5344CB8AC3E}">
        <p14:creationId xmlns:p14="http://schemas.microsoft.com/office/powerpoint/2010/main" val="362264609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8D9CEBCF-0F3C-9386-95D8-F5F76471BFE2}"/>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F77AC945-D463-E8C6-D4DC-5C7E346553C7}"/>
              </a:ext>
            </a:extLst>
          </p:cNvPr>
          <p:cNvPicPr preferRelativeResize="0"/>
          <p:nvPr/>
        </p:nvPicPr>
        <p:blipFill>
          <a:blip r:embed="rId3">
            <a:alphaModFix/>
          </a:blip>
          <a:stretch>
            <a:fillRect/>
          </a:stretch>
        </p:blipFill>
        <p:spPr>
          <a:xfrm>
            <a:off x="-27705" y="0"/>
            <a:ext cx="9143990" cy="5143500"/>
          </a:xfrm>
          <a:prstGeom prst="rect">
            <a:avLst/>
          </a:prstGeom>
          <a:noFill/>
          <a:ln>
            <a:noFill/>
          </a:ln>
        </p:spPr>
      </p:pic>
      <p:sp>
        <p:nvSpPr>
          <p:cNvPr id="61" name="Google Shape;61;p14">
            <a:extLst>
              <a:ext uri="{FF2B5EF4-FFF2-40B4-BE49-F238E27FC236}">
                <a16:creationId xmlns:a16="http://schemas.microsoft.com/office/drawing/2014/main" id="{19EFB179-6C5D-661B-5E86-C749D9EA8F9B}"/>
              </a:ext>
            </a:extLst>
          </p:cNvPr>
          <p:cNvSpPr txBox="1"/>
          <p:nvPr/>
        </p:nvSpPr>
        <p:spPr>
          <a:xfrm>
            <a:off x="394850" y="110836"/>
            <a:ext cx="8354290" cy="4274128"/>
          </a:xfrm>
          <a:prstGeom prst="rect">
            <a:avLst/>
          </a:prstGeom>
          <a:noFill/>
          <a:ln>
            <a:noFill/>
          </a:ln>
        </p:spPr>
        <p:txBody>
          <a:bodyPr spcFirstLastPara="1" wrap="square" lIns="91425" tIns="91425" rIns="91425" bIns="91425" anchor="t" anchorCtr="0">
            <a:noAutofit/>
          </a:bodyPr>
          <a:lstStyle/>
          <a:p>
            <a:pPr lvl="0" algn="ctr">
              <a:spcBef>
                <a:spcPts val="1100"/>
              </a:spcBef>
            </a:pPr>
            <a:r>
              <a:rPr lang="pt-BR" b="1" dirty="0">
                <a:solidFill>
                  <a:srgbClr val="0070C0"/>
                </a:solidFill>
                <a:highlight>
                  <a:srgbClr val="FFFFFF"/>
                </a:highlight>
              </a:rPr>
              <a:t>ATORES DA CONTRATAÇÃO PÚBLICA</a:t>
            </a:r>
          </a:p>
          <a:p>
            <a:pPr indent="360363" algn="ctr">
              <a:spcBef>
                <a:spcPts val="1100"/>
              </a:spcBef>
            </a:pPr>
            <a:r>
              <a:rPr lang="pt-BR" b="1" dirty="0">
                <a:solidFill>
                  <a:srgbClr val="0070C0"/>
                </a:solidFill>
                <a:highlight>
                  <a:srgbClr val="FFFFFF"/>
                </a:highlight>
              </a:rPr>
              <a:t>Responsabilização dos agentes de contratação</a:t>
            </a:r>
          </a:p>
          <a:p>
            <a:endParaRPr lang="pt-BR" b="1" dirty="0">
              <a:highlight>
                <a:srgbClr val="FFFFFF"/>
              </a:highlight>
            </a:endParaRPr>
          </a:p>
          <a:p>
            <a:r>
              <a:rPr lang="pt-BR" b="1" dirty="0">
                <a:highlight>
                  <a:srgbClr val="FFFFFF"/>
                </a:highlight>
              </a:rPr>
              <a:t>Responsabilização dos agentes públicos sob a ótica do TCU</a:t>
            </a:r>
            <a:endParaRPr lang="pt-BR" dirty="0">
              <a:highlight>
                <a:srgbClr val="FFFFFF"/>
              </a:highlight>
            </a:endParaRPr>
          </a:p>
          <a:p>
            <a:r>
              <a:rPr lang="pt-BR" dirty="0">
                <a:highlight>
                  <a:srgbClr val="FFFFFF"/>
                </a:highlight>
              </a:rPr>
              <a:t>          </a:t>
            </a:r>
          </a:p>
          <a:p>
            <a:pPr marL="285750" lvl="0" indent="-285750">
              <a:buFont typeface="Arial" panose="020B0604020202020204" pitchFamily="34" charset="0"/>
              <a:buChar char="•"/>
            </a:pPr>
            <a:r>
              <a:rPr lang="pt-BR" dirty="0">
                <a:highlight>
                  <a:srgbClr val="FFFFFF"/>
                </a:highlight>
              </a:rPr>
              <a:t>A responsabilidade por pagamentos indevidos decorrentes de erro na planilha de composição do preço final da proposta vencedora, consistente em valores incorretos de encargos sociais e trabalhistas, não deve ser atribuída à autoridade que homologou o pregão, e sim ao pregoeiro, que tem o dever de analisar de modo consistente os cálculos registrados na proposta que subsidia a contratação e de indicar de forma clara e objetiva as inconsistências que devem ser corrigidas. (Acórdão 5651/2024-Segunda Câmara | Relator: Vital do Rêgo)</a:t>
            </a:r>
          </a:p>
          <a:p>
            <a:pPr marL="285750" lvl="0" indent="-285750">
              <a:buFont typeface="Arial" panose="020B0604020202020204" pitchFamily="34" charset="0"/>
              <a:buChar char="•"/>
            </a:pPr>
            <a:endParaRPr lang="pt-BR" dirty="0">
              <a:highlight>
                <a:srgbClr val="FFFFFF"/>
              </a:highlight>
            </a:endParaRPr>
          </a:p>
          <a:p>
            <a:pPr marL="285750" lvl="0" indent="-285750">
              <a:buFont typeface="Arial" panose="020B0604020202020204" pitchFamily="34" charset="0"/>
              <a:buChar char="•"/>
            </a:pPr>
            <a:r>
              <a:rPr lang="pt-BR" dirty="0">
                <a:solidFill>
                  <a:srgbClr val="FF0000"/>
                </a:solidFill>
                <a:highlight>
                  <a:srgbClr val="FFFFFF"/>
                </a:highlight>
              </a:rPr>
              <a:t>O pregoeiro, embora não tenha a atribuição de elaborar o edital, pode ser responsabilizado pelo TCU quando contribui com a prática de atos omissivos ou comissivos na condução de licitação cujo instrumento convocatório contenha exigência de habilitação sabidamente ilegal, porque lhe compete, na condição de servidor público, caso tenha ciência de manifesta ilegalidade, recusar-se ao cumprimento do edital e representar à autoridade superior (art. 116, incisos IV, VI, XII e parágrafo único, da Lei 8.112/1990). (Acórdão 6556/2025-Segunda Câmara | Relator: </a:t>
            </a:r>
            <a:r>
              <a:rPr lang="pt-BR" dirty="0" err="1">
                <a:solidFill>
                  <a:srgbClr val="FF0000"/>
                </a:solidFill>
                <a:highlight>
                  <a:srgbClr val="FFFFFF"/>
                </a:highlight>
              </a:rPr>
              <a:t>Antonio</a:t>
            </a:r>
            <a:r>
              <a:rPr lang="pt-BR" dirty="0">
                <a:solidFill>
                  <a:srgbClr val="FF0000"/>
                </a:solidFill>
                <a:highlight>
                  <a:srgbClr val="FFFFFF"/>
                </a:highlight>
              </a:rPr>
              <a:t> Anastasia)</a:t>
            </a:r>
          </a:p>
          <a:p>
            <a:pPr lvl="0" algn="ctr">
              <a:spcBef>
                <a:spcPts val="1100"/>
              </a:spcBef>
            </a:pPr>
            <a:endParaRPr lang="pt-BR" dirty="0">
              <a:highlight>
                <a:srgbClr val="FFFFFF"/>
              </a:highlight>
            </a:endParaRPr>
          </a:p>
        </p:txBody>
      </p:sp>
    </p:spTree>
    <p:extLst>
      <p:ext uri="{BB962C8B-B14F-4D97-AF65-F5344CB8AC3E}">
        <p14:creationId xmlns:p14="http://schemas.microsoft.com/office/powerpoint/2010/main" val="4432110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5A84B104-A592-037D-3F7E-AEA25B070CB4}"/>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73879598-282C-1DCF-B371-5BCD46898D58}"/>
              </a:ext>
            </a:extLst>
          </p:cNvPr>
          <p:cNvPicPr preferRelativeResize="0"/>
          <p:nvPr/>
        </p:nvPicPr>
        <p:blipFill>
          <a:blip r:embed="rId3">
            <a:alphaModFix/>
          </a:blip>
          <a:stretch>
            <a:fillRect/>
          </a:stretch>
        </p:blipFill>
        <p:spPr>
          <a:xfrm>
            <a:off x="-27705" y="0"/>
            <a:ext cx="9143990" cy="5143500"/>
          </a:xfrm>
          <a:prstGeom prst="rect">
            <a:avLst/>
          </a:prstGeom>
          <a:noFill/>
          <a:ln>
            <a:noFill/>
          </a:ln>
        </p:spPr>
      </p:pic>
      <p:sp>
        <p:nvSpPr>
          <p:cNvPr id="61" name="Google Shape;61;p14">
            <a:extLst>
              <a:ext uri="{FF2B5EF4-FFF2-40B4-BE49-F238E27FC236}">
                <a16:creationId xmlns:a16="http://schemas.microsoft.com/office/drawing/2014/main" id="{80D79A45-C8D3-F7DB-BA2B-0D3AAC052D0A}"/>
              </a:ext>
            </a:extLst>
          </p:cNvPr>
          <p:cNvSpPr txBox="1"/>
          <p:nvPr/>
        </p:nvSpPr>
        <p:spPr>
          <a:xfrm>
            <a:off x="394850" y="110836"/>
            <a:ext cx="8354290" cy="4274128"/>
          </a:xfrm>
          <a:prstGeom prst="rect">
            <a:avLst/>
          </a:prstGeom>
          <a:noFill/>
          <a:ln>
            <a:noFill/>
          </a:ln>
        </p:spPr>
        <p:txBody>
          <a:bodyPr spcFirstLastPara="1" wrap="square" lIns="91425" tIns="91425" rIns="91425" bIns="91425" anchor="t" anchorCtr="0">
            <a:noAutofit/>
          </a:bodyPr>
          <a:lstStyle/>
          <a:p>
            <a:pPr lvl="0" algn="ctr">
              <a:spcBef>
                <a:spcPts val="1100"/>
              </a:spcBef>
            </a:pPr>
            <a:r>
              <a:rPr lang="pt-BR" b="1" dirty="0">
                <a:solidFill>
                  <a:srgbClr val="0070C0"/>
                </a:solidFill>
                <a:highlight>
                  <a:srgbClr val="FFFFFF"/>
                </a:highlight>
              </a:rPr>
              <a:t>ATORES DA CONTRATAÇÃO PÚBLICA</a:t>
            </a:r>
          </a:p>
          <a:p>
            <a:pPr indent="360363" algn="ctr">
              <a:spcBef>
                <a:spcPts val="1100"/>
              </a:spcBef>
            </a:pPr>
            <a:r>
              <a:rPr lang="pt-BR" b="1" dirty="0">
                <a:solidFill>
                  <a:srgbClr val="0070C0"/>
                </a:solidFill>
                <a:highlight>
                  <a:srgbClr val="FFFFFF"/>
                </a:highlight>
              </a:rPr>
              <a:t>Responsabilização dos agentes de contratação</a:t>
            </a:r>
          </a:p>
          <a:p>
            <a:endParaRPr lang="pt-BR" b="1" dirty="0">
              <a:highlight>
                <a:srgbClr val="FFFFFF"/>
              </a:highlight>
            </a:endParaRPr>
          </a:p>
          <a:p>
            <a:r>
              <a:rPr lang="pt-BR" b="1" dirty="0">
                <a:highlight>
                  <a:srgbClr val="FFFFFF"/>
                </a:highlight>
              </a:rPr>
              <a:t>Responsabilização dos agentes públicos sob a ótica do TCU</a:t>
            </a:r>
          </a:p>
          <a:p>
            <a:endParaRPr lang="pt-BR" dirty="0">
              <a:highlight>
                <a:srgbClr val="FFFFFF"/>
              </a:highlight>
            </a:endParaRPr>
          </a:p>
          <a:p>
            <a:pPr algn="ctr"/>
            <a:r>
              <a:rPr lang="pt-BR" sz="1200" b="1" u="sng" dirty="0">
                <a:solidFill>
                  <a:srgbClr val="00B0F0"/>
                </a:solidFill>
                <a:highlight>
                  <a:srgbClr val="FFFFFF"/>
                </a:highlight>
              </a:rPr>
              <a:t>ACÓRDÃO Nº 2749/20216  </a:t>
            </a:r>
            <a:endParaRPr lang="pt-BR" sz="1200" u="sng" dirty="0">
              <a:highlight>
                <a:srgbClr val="FFFFFF"/>
              </a:highlight>
            </a:endParaRPr>
          </a:p>
          <a:p>
            <a:pPr indent="360363" algn="just"/>
            <a:endParaRPr lang="pt-BR" sz="1200" dirty="0">
              <a:highlight>
                <a:srgbClr val="FFFFFF"/>
              </a:highlight>
            </a:endParaRPr>
          </a:p>
          <a:p>
            <a:pPr indent="360363" algn="just"/>
            <a:r>
              <a:rPr lang="pt-BR" sz="1200" dirty="0">
                <a:highlight>
                  <a:srgbClr val="FFFFFF"/>
                </a:highlight>
              </a:rPr>
              <a:t>Trata-se de Tomada de Contas Especial instaurada pelo Ministério da Integração e do Desenvolvimento Regional em razão de irregularidades na aplicação de recursos federais destinados à construção de cais de arrimo no município de Abaetetuba/PA, por meio da Transferência Legal 37/2017. O valor total repassado foi de R$ 22.607.012,70, sendo constatada a ausência de funcionalidade do objeto devido a falhas técnicas e/ou de qualidade na execução, sem aproveitamento útil da parcela executada.</a:t>
            </a:r>
          </a:p>
          <a:p>
            <a:pPr indent="360363" algn="just"/>
            <a:r>
              <a:rPr lang="pt-BR" sz="1200" dirty="0">
                <a:highlight>
                  <a:srgbClr val="FFFFFF"/>
                </a:highlight>
              </a:rPr>
              <a:t>Após análise, o Tribunal de Contas da União (TCU) decidiu:</a:t>
            </a:r>
          </a:p>
          <a:p>
            <a:pPr marL="360363" algn="just">
              <a:buFont typeface="Arial" panose="020B0604020202020204" pitchFamily="34" charset="0"/>
              <a:buChar char="•"/>
            </a:pPr>
            <a:r>
              <a:rPr lang="pt-BR" sz="1200" dirty="0">
                <a:highlight>
                  <a:srgbClr val="FFFFFF"/>
                </a:highlight>
              </a:rPr>
              <a:t>Considerar revel a empresa Conceito - Consultoria, Projetos e Representações Ltda., por não apresentar defesa.</a:t>
            </a:r>
          </a:p>
          <a:p>
            <a:pPr marL="360363" algn="just">
              <a:buFont typeface="Arial" panose="020B0604020202020204" pitchFamily="34" charset="0"/>
              <a:buChar char="•"/>
            </a:pPr>
            <a:r>
              <a:rPr lang="pt-BR" sz="1200" dirty="0">
                <a:highlight>
                  <a:srgbClr val="FFFFFF"/>
                </a:highlight>
              </a:rPr>
              <a:t>Rejeitar as alegações de defesa do engenheiro fiscal Marcus Antônio Ferreira Prado, que atestou serviços com falhas de execução.</a:t>
            </a:r>
          </a:p>
          <a:p>
            <a:pPr marL="360363" algn="just">
              <a:buFont typeface="Arial" panose="020B0604020202020204" pitchFamily="34" charset="0"/>
              <a:buChar char="•"/>
            </a:pPr>
            <a:r>
              <a:rPr lang="pt-BR" sz="1200" dirty="0">
                <a:highlight>
                  <a:srgbClr val="FFFFFF"/>
                </a:highlight>
              </a:rPr>
              <a:t>Excluir o ex-prefeito Alcides Eufrásio da Conceição Negrão da relação processual, por ausência de elementos que comprovassem sua responsabilidade direta.</a:t>
            </a:r>
          </a:p>
          <a:p>
            <a:pPr marL="360363" algn="just">
              <a:buFont typeface="Arial" panose="020B0604020202020204" pitchFamily="34" charset="0"/>
              <a:buChar char="•"/>
            </a:pPr>
            <a:r>
              <a:rPr lang="pt-BR" sz="1200" dirty="0">
                <a:highlight>
                  <a:srgbClr val="FFFFFF"/>
                </a:highlight>
              </a:rPr>
              <a:t>Julgar irregulares as contas de Marcus Antônio Ferreira Prado e da empresa Conceito - Consultoria, Projetos e Representações Ltda., condenando-os solidariamente ao ressarcimento de R$ 22.144.978,65, atualizado monetariamente e acrescido de juros de mora.</a:t>
            </a:r>
          </a:p>
          <a:p>
            <a:endParaRPr lang="pt-BR" dirty="0">
              <a:highlight>
                <a:srgbClr val="FFFFFF"/>
              </a:highlight>
            </a:endParaRPr>
          </a:p>
        </p:txBody>
      </p:sp>
    </p:spTree>
    <p:extLst>
      <p:ext uri="{BB962C8B-B14F-4D97-AF65-F5344CB8AC3E}">
        <p14:creationId xmlns:p14="http://schemas.microsoft.com/office/powerpoint/2010/main" val="370632248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2C7B1190-8B16-EC73-5DA5-AFD36EBAE828}"/>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37143C82-E4CB-77DE-68C2-67331449F4B2}"/>
              </a:ext>
            </a:extLst>
          </p:cNvPr>
          <p:cNvPicPr preferRelativeResize="0"/>
          <p:nvPr/>
        </p:nvPicPr>
        <p:blipFill>
          <a:blip r:embed="rId3">
            <a:alphaModFix/>
          </a:blip>
          <a:stretch>
            <a:fillRect/>
          </a:stretch>
        </p:blipFill>
        <p:spPr>
          <a:xfrm>
            <a:off x="10" y="0"/>
            <a:ext cx="9143990" cy="5143500"/>
          </a:xfrm>
          <a:prstGeom prst="rect">
            <a:avLst/>
          </a:prstGeom>
          <a:noFill/>
          <a:ln>
            <a:noFill/>
          </a:ln>
        </p:spPr>
      </p:pic>
      <p:sp>
        <p:nvSpPr>
          <p:cNvPr id="61" name="Google Shape;61;p14">
            <a:extLst>
              <a:ext uri="{FF2B5EF4-FFF2-40B4-BE49-F238E27FC236}">
                <a16:creationId xmlns:a16="http://schemas.microsoft.com/office/drawing/2014/main" id="{A328A03D-B279-D777-365C-3469E6F3F746}"/>
              </a:ext>
            </a:extLst>
          </p:cNvPr>
          <p:cNvSpPr txBox="1"/>
          <p:nvPr/>
        </p:nvSpPr>
        <p:spPr>
          <a:xfrm>
            <a:off x="394850" y="110836"/>
            <a:ext cx="8354290" cy="4274128"/>
          </a:xfrm>
          <a:prstGeom prst="rect">
            <a:avLst/>
          </a:prstGeom>
          <a:noFill/>
          <a:ln>
            <a:noFill/>
          </a:ln>
        </p:spPr>
        <p:txBody>
          <a:bodyPr spcFirstLastPara="1" wrap="square" lIns="91425" tIns="91425" rIns="91425" bIns="91425" anchor="t" anchorCtr="0">
            <a:noAutofit/>
          </a:bodyPr>
          <a:lstStyle/>
          <a:p>
            <a:pPr lvl="0" algn="ctr">
              <a:spcBef>
                <a:spcPts val="1100"/>
              </a:spcBef>
            </a:pPr>
            <a:r>
              <a:rPr lang="pt-BR" sz="1100" b="1" dirty="0">
                <a:solidFill>
                  <a:srgbClr val="0070C0"/>
                </a:solidFill>
                <a:highlight>
                  <a:srgbClr val="FFFFFF"/>
                </a:highlight>
              </a:rPr>
              <a:t>ATORES DA CONTRATAÇÃO PÚBLICA</a:t>
            </a:r>
          </a:p>
          <a:p>
            <a:pPr indent="360363" algn="ctr">
              <a:spcBef>
                <a:spcPts val="1100"/>
              </a:spcBef>
            </a:pPr>
            <a:r>
              <a:rPr lang="pt-BR" sz="1100" b="1" dirty="0">
                <a:solidFill>
                  <a:srgbClr val="0070C0"/>
                </a:solidFill>
                <a:highlight>
                  <a:srgbClr val="FFFFFF"/>
                </a:highlight>
              </a:rPr>
              <a:t>Responsabilização dos agentes de contratação</a:t>
            </a:r>
          </a:p>
          <a:p>
            <a:endParaRPr lang="pt-BR" sz="1100" b="1" dirty="0">
              <a:highlight>
                <a:srgbClr val="FFFFFF"/>
              </a:highlight>
            </a:endParaRPr>
          </a:p>
          <a:p>
            <a:r>
              <a:rPr lang="pt-BR" sz="1100" b="1" dirty="0">
                <a:highlight>
                  <a:srgbClr val="FFFFFF"/>
                </a:highlight>
              </a:rPr>
              <a:t>Responsabilização dos agentes públicos sob a ótica do TCU</a:t>
            </a:r>
          </a:p>
          <a:p>
            <a:pPr algn="just"/>
            <a:endParaRPr lang="pt-BR" sz="1100" dirty="0">
              <a:highlight>
                <a:srgbClr val="FFFFFF"/>
              </a:highlight>
            </a:endParaRPr>
          </a:p>
          <a:p>
            <a:pPr marL="171450" indent="-171450" algn="just">
              <a:buFont typeface="Arial" panose="020B0604020202020204" pitchFamily="34" charset="0"/>
              <a:buChar char="•"/>
            </a:pPr>
            <a:r>
              <a:rPr lang="pt-BR" sz="1100" dirty="0">
                <a:highlight>
                  <a:srgbClr val="FFFFFF"/>
                </a:highlight>
              </a:rPr>
              <a:t>Aplicar multa individual de R$ 400.000,00 a cada um dos responsáveis, com prazo de 15 dias para comprovação do recolhimento aos cofres do Tesouro Nacional.</a:t>
            </a:r>
          </a:p>
          <a:p>
            <a:pPr marL="171450" indent="-171450" algn="just">
              <a:buFont typeface="Arial" panose="020B0604020202020204" pitchFamily="34" charset="0"/>
              <a:buChar char="•"/>
            </a:pPr>
            <a:r>
              <a:rPr lang="pt-BR" sz="1100" dirty="0">
                <a:highlight>
                  <a:srgbClr val="FFFFFF"/>
                </a:highlight>
              </a:rPr>
              <a:t>Autorizar a cobrança judicial das dívidas em caso de inadimplência e permitir o parcelamento em até 36 vezes, com correção monetária e juros de mora.</a:t>
            </a:r>
          </a:p>
          <a:p>
            <a:pPr marL="171450" indent="-171450" algn="just">
              <a:buFont typeface="Arial" panose="020B0604020202020204" pitchFamily="34" charset="0"/>
              <a:buChar char="•"/>
            </a:pPr>
            <a:r>
              <a:rPr lang="pt-BR" sz="1100" dirty="0">
                <a:highlight>
                  <a:srgbClr val="FFFFFF"/>
                </a:highlight>
              </a:rPr>
              <a:t>Informar à Procuradoria da República no Estado do Pará e ao Ministério da Integração e do Desenvolvimento Regional sobre a decisão, disponibilizando o relatório e voto no site do TCU.</a:t>
            </a:r>
          </a:p>
          <a:p>
            <a:pPr marL="171450" indent="-171450" algn="just">
              <a:buFont typeface="Arial" panose="020B0604020202020204" pitchFamily="34" charset="0"/>
              <a:buChar char="•"/>
            </a:pPr>
            <a:r>
              <a:rPr lang="pt-BR" sz="1100" dirty="0">
                <a:highlight>
                  <a:srgbClr val="FFFFFF"/>
                </a:highlight>
              </a:rPr>
              <a:t>A decisão baseou-se em laudos técnicos que apontaram falhas graves na execução da obra, como armaduras expostas, trincas e fissuras, além de erros na concretagem e ausência de conformidade com o projeto. Tais falhas comprometeram a funcionalidade e segurança da estrutura, resultando em prejuízo ao erário.</a:t>
            </a:r>
          </a:p>
          <a:p>
            <a:pPr algn="just"/>
            <a:endParaRPr lang="pt-BR" sz="1100" dirty="0">
              <a:highlight>
                <a:srgbClr val="FFFFFF"/>
              </a:highlight>
            </a:endParaRPr>
          </a:p>
          <a:p>
            <a:pPr algn="just"/>
            <a:r>
              <a:rPr lang="pt-BR" sz="1100" dirty="0">
                <a:highlight>
                  <a:srgbClr val="FFFFFF"/>
                </a:highlight>
              </a:rPr>
              <a:t>O TCU concluiu que a responsabilidade pelo dano ao erário recai sobre a empresa executora e o </a:t>
            </a:r>
            <a:r>
              <a:rPr lang="pt-BR" sz="1100" b="1" u="sng" dirty="0">
                <a:solidFill>
                  <a:srgbClr val="00B0F0"/>
                </a:solidFill>
                <a:highlight>
                  <a:srgbClr val="FFFFFF"/>
                </a:highlight>
              </a:rPr>
              <a:t>fiscal da obra</a:t>
            </a:r>
            <a:r>
              <a:rPr lang="pt-BR" sz="1100" dirty="0">
                <a:highlight>
                  <a:srgbClr val="FFFFFF"/>
                </a:highlight>
              </a:rPr>
              <a:t>, que não adotaram as medidas necessárias para garantir a qualidade e funcionalidade do projeto.</a:t>
            </a:r>
          </a:p>
          <a:p>
            <a:pPr algn="just"/>
            <a:r>
              <a:rPr lang="pt-BR" sz="1100" dirty="0">
                <a:highlight>
                  <a:srgbClr val="FFFF00"/>
                </a:highlight>
              </a:rPr>
              <a:t>ENUNCIADO: É indevida a responsabilização de prefeito por prejuízo ao erário decorrente de falhas construtivas eminentemente técnicas e de difícil percepção por leigo quando os serviços tiverem sido atestados por servidores técnicos, ainda que o gestor municipal tenha assinado o relatório de cumprimento do objeto do convênio e o termo de aceitação definitiva da obra, salvo se houver elementos que fundamentem a culpa </a:t>
            </a:r>
            <a:r>
              <a:rPr lang="pt-BR" sz="1100" i="1" dirty="0">
                <a:highlight>
                  <a:srgbClr val="FFFF00"/>
                </a:highlight>
              </a:rPr>
              <a:t>in </a:t>
            </a:r>
            <a:r>
              <a:rPr lang="pt-BR" sz="1100" i="1" dirty="0" err="1">
                <a:highlight>
                  <a:srgbClr val="FFFF00"/>
                </a:highlight>
              </a:rPr>
              <a:t>eligendo</a:t>
            </a:r>
            <a:r>
              <a:rPr lang="pt-BR" sz="1100" i="1" dirty="0">
                <a:highlight>
                  <a:srgbClr val="FFFF00"/>
                </a:highlight>
              </a:rPr>
              <a:t>.</a:t>
            </a:r>
            <a:r>
              <a:rPr lang="pt-BR" sz="1100" dirty="0">
                <a:highlight>
                  <a:srgbClr val="FFFF00"/>
                </a:highlight>
              </a:rPr>
              <a:t> (</a:t>
            </a:r>
            <a:r>
              <a:rPr lang="pt-BR" sz="1100" dirty="0">
                <a:highlight>
                  <a:srgbClr val="FFFF00"/>
                </a:highlight>
                <a:hlinkClick r:id="rId4"/>
              </a:rPr>
              <a:t>Acórdão 2749/2026-Segunda Câmara</a:t>
            </a:r>
            <a:r>
              <a:rPr lang="pt-BR" sz="1100" dirty="0">
                <a:highlight>
                  <a:srgbClr val="FFFF00"/>
                </a:highlight>
              </a:rPr>
              <a:t>, Rel. Min. </a:t>
            </a:r>
            <a:r>
              <a:rPr lang="pt-BR" sz="1100" dirty="0" err="1">
                <a:highlight>
                  <a:srgbClr val="FFFF00"/>
                </a:highlight>
              </a:rPr>
              <a:t>Antonio</a:t>
            </a:r>
            <a:r>
              <a:rPr lang="pt-BR" sz="1100" dirty="0">
                <a:highlight>
                  <a:srgbClr val="FFFF00"/>
                </a:highlight>
              </a:rPr>
              <a:t> Anastasia,</a:t>
            </a:r>
            <a:r>
              <a:rPr lang="pt-BR" sz="1100" cap="all" dirty="0">
                <a:highlight>
                  <a:srgbClr val="FFFF00"/>
                </a:highlight>
              </a:rPr>
              <a:t> j. </a:t>
            </a:r>
            <a:r>
              <a:rPr lang="pt-BR" sz="1100" dirty="0">
                <a:highlight>
                  <a:srgbClr val="FFFF00"/>
                </a:highlight>
              </a:rPr>
              <a:t>16/06/2026. </a:t>
            </a:r>
          </a:p>
          <a:p>
            <a:pPr algn="just"/>
            <a:endParaRPr lang="pt-BR" sz="1200" dirty="0">
              <a:highlight>
                <a:srgbClr val="FFFF00"/>
              </a:highlight>
            </a:endParaRPr>
          </a:p>
          <a:p>
            <a:endParaRPr lang="pt-BR" dirty="0">
              <a:highlight>
                <a:srgbClr val="FFFFFF"/>
              </a:highlight>
            </a:endParaRPr>
          </a:p>
        </p:txBody>
      </p:sp>
    </p:spTree>
    <p:extLst>
      <p:ext uri="{BB962C8B-B14F-4D97-AF65-F5344CB8AC3E}">
        <p14:creationId xmlns:p14="http://schemas.microsoft.com/office/powerpoint/2010/main" val="366380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0FFDC6F1-135D-02D2-E73A-2627193F44CC}"/>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FECB392F-AF32-8855-7D86-A9BE8367A656}"/>
              </a:ext>
            </a:extLst>
          </p:cNvPr>
          <p:cNvPicPr preferRelativeResize="0"/>
          <p:nvPr/>
        </p:nvPicPr>
        <p:blipFill>
          <a:blip r:embed="rId3">
            <a:alphaModFix/>
          </a:blip>
          <a:stretch>
            <a:fillRect/>
          </a:stretch>
        </p:blipFill>
        <p:spPr>
          <a:xfrm>
            <a:off x="-27705" y="0"/>
            <a:ext cx="9143990" cy="5143500"/>
          </a:xfrm>
          <a:prstGeom prst="rect">
            <a:avLst/>
          </a:prstGeom>
          <a:noFill/>
          <a:ln>
            <a:noFill/>
          </a:ln>
        </p:spPr>
      </p:pic>
      <p:sp>
        <p:nvSpPr>
          <p:cNvPr id="61" name="Google Shape;61;p14">
            <a:extLst>
              <a:ext uri="{FF2B5EF4-FFF2-40B4-BE49-F238E27FC236}">
                <a16:creationId xmlns:a16="http://schemas.microsoft.com/office/drawing/2014/main" id="{C760DDC2-9307-8DB5-234E-5E8BD60B7677}"/>
              </a:ext>
            </a:extLst>
          </p:cNvPr>
          <p:cNvSpPr txBox="1"/>
          <p:nvPr/>
        </p:nvSpPr>
        <p:spPr>
          <a:xfrm>
            <a:off x="394850" y="110836"/>
            <a:ext cx="8354290" cy="4274128"/>
          </a:xfrm>
          <a:prstGeom prst="rect">
            <a:avLst/>
          </a:prstGeom>
          <a:noFill/>
          <a:ln>
            <a:noFill/>
          </a:ln>
        </p:spPr>
        <p:txBody>
          <a:bodyPr spcFirstLastPara="1" wrap="square" lIns="91425" tIns="91425" rIns="91425" bIns="91425" anchor="t" anchorCtr="0">
            <a:noAutofit/>
          </a:bodyPr>
          <a:lstStyle/>
          <a:p>
            <a:pPr lvl="0" algn="ctr">
              <a:spcBef>
                <a:spcPts val="1100"/>
              </a:spcBef>
            </a:pPr>
            <a:endParaRPr lang="pt-BR" dirty="0">
              <a:highlight>
                <a:srgbClr val="FFFFFF"/>
              </a:highlight>
            </a:endParaRPr>
          </a:p>
        </p:txBody>
      </p:sp>
      <p:pic>
        <p:nvPicPr>
          <p:cNvPr id="3" name="Imagem 2">
            <a:extLst>
              <a:ext uri="{FF2B5EF4-FFF2-40B4-BE49-F238E27FC236}">
                <a16:creationId xmlns:a16="http://schemas.microsoft.com/office/drawing/2014/main" id="{568EE84B-DEC0-91C2-3524-46CA09636F9D}"/>
              </a:ext>
            </a:extLst>
          </p:cNvPr>
          <p:cNvPicPr>
            <a:picLocks noChangeAspect="1"/>
          </p:cNvPicPr>
          <p:nvPr/>
        </p:nvPicPr>
        <p:blipFill>
          <a:blip r:embed="rId4"/>
          <a:stretch>
            <a:fillRect/>
          </a:stretch>
        </p:blipFill>
        <p:spPr>
          <a:xfrm>
            <a:off x="394850" y="437701"/>
            <a:ext cx="8466667" cy="3630117"/>
          </a:xfrm>
          <a:prstGeom prst="rect">
            <a:avLst/>
          </a:prstGeom>
        </p:spPr>
      </p:pic>
    </p:spTree>
    <p:extLst>
      <p:ext uri="{BB962C8B-B14F-4D97-AF65-F5344CB8AC3E}">
        <p14:creationId xmlns:p14="http://schemas.microsoft.com/office/powerpoint/2010/main" val="11317169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13574388-1D8B-310C-430E-6EC73DEEBF73}"/>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D330C46D-2940-C816-8363-9F3EB04160FD}"/>
              </a:ext>
            </a:extLst>
          </p:cNvPr>
          <p:cNvPicPr preferRelativeResize="0"/>
          <p:nvPr/>
        </p:nvPicPr>
        <p:blipFill>
          <a:blip r:embed="rId3">
            <a:alphaModFix/>
          </a:blip>
          <a:stretch>
            <a:fillRect/>
          </a:stretch>
        </p:blipFill>
        <p:spPr>
          <a:xfrm>
            <a:off x="10" y="0"/>
            <a:ext cx="9143990" cy="5143500"/>
          </a:xfrm>
          <a:prstGeom prst="rect">
            <a:avLst/>
          </a:prstGeom>
          <a:noFill/>
          <a:ln>
            <a:noFill/>
          </a:ln>
        </p:spPr>
      </p:pic>
      <p:sp>
        <p:nvSpPr>
          <p:cNvPr id="61" name="Google Shape;61;p14">
            <a:extLst>
              <a:ext uri="{FF2B5EF4-FFF2-40B4-BE49-F238E27FC236}">
                <a16:creationId xmlns:a16="http://schemas.microsoft.com/office/drawing/2014/main" id="{A6EA1C91-80E2-F141-BBC6-437A68C30B4B}"/>
              </a:ext>
            </a:extLst>
          </p:cNvPr>
          <p:cNvSpPr txBox="1"/>
          <p:nvPr/>
        </p:nvSpPr>
        <p:spPr>
          <a:xfrm>
            <a:off x="394850" y="110836"/>
            <a:ext cx="8354290" cy="1794163"/>
          </a:xfrm>
          <a:prstGeom prst="rect">
            <a:avLst/>
          </a:prstGeom>
          <a:noFill/>
          <a:ln>
            <a:noFill/>
          </a:ln>
        </p:spPr>
        <p:txBody>
          <a:bodyPr spcFirstLastPara="1" wrap="square" lIns="91425" tIns="91425" rIns="91425" bIns="91425" anchor="t" anchorCtr="0">
            <a:noAutofit/>
          </a:bodyPr>
          <a:lstStyle/>
          <a:p>
            <a:pPr lvl="0" algn="ctr">
              <a:spcBef>
                <a:spcPts val="1100"/>
              </a:spcBef>
            </a:pPr>
            <a:endParaRPr lang="pt-BR" dirty="0"/>
          </a:p>
          <a:p>
            <a:pPr algn="ctr"/>
            <a:r>
              <a:rPr lang="pt-BR" b="1" dirty="0">
                <a:solidFill>
                  <a:srgbClr val="0070C0"/>
                </a:solidFill>
                <a:highlight>
                  <a:srgbClr val="FFFFFF"/>
                </a:highlight>
              </a:rPr>
              <a:t>ATORES DA CONTRATAÇÃO PÚBLICA</a:t>
            </a:r>
          </a:p>
          <a:p>
            <a:pPr lvl="0" algn="just"/>
            <a:endParaRPr lang="pt-BR" sz="1300" b="1" dirty="0">
              <a:solidFill>
                <a:srgbClr val="0070C0"/>
              </a:solidFill>
              <a:highlight>
                <a:srgbClr val="FFFFFF"/>
              </a:highlight>
            </a:endParaRPr>
          </a:p>
          <a:p>
            <a:pPr lvl="0" algn="just"/>
            <a:r>
              <a:rPr lang="pt-BR" sz="1300" b="1" dirty="0">
                <a:solidFill>
                  <a:srgbClr val="0070C0"/>
                </a:solidFill>
                <a:highlight>
                  <a:srgbClr val="FFFFFF"/>
                </a:highlight>
              </a:rPr>
              <a:t>Comissão de Contratação (art. 6º, inc. L)</a:t>
            </a:r>
            <a:r>
              <a:rPr lang="pt-BR" sz="1300" dirty="0">
                <a:highlight>
                  <a:srgbClr val="FFFFFF"/>
                </a:highlight>
              </a:rPr>
              <a:t>: conjunto de agentes públicos indicados pela Administração, em caráter permanente ou especial, com a função de receber, examinar e julgar documentos relativos às licitações e aos procedimentos auxiliares. Deve ser formada por, no mínimo, três membros, preferencialmente dos quadros permanentes da Administração, em conformidade com os requisitos do art. 9º da Lei 14.133/2021. </a:t>
            </a:r>
          </a:p>
          <a:p>
            <a:pPr lvl="0" algn="just"/>
            <a:r>
              <a:rPr lang="pt-BR" sz="1300" dirty="0">
                <a:highlight>
                  <a:srgbClr val="FFFFFF"/>
                </a:highlight>
              </a:rPr>
              <a:t>No âmbito da APF, o presidente da comissão deverá ser servidor efetivo ou empregado público.</a:t>
            </a:r>
          </a:p>
          <a:p>
            <a:pPr marL="646113" lvl="1" indent="-285750" algn="just">
              <a:buFont typeface="Wingdings" panose="05000000000000000000" pitchFamily="2" charset="2"/>
              <a:buChar char="§"/>
            </a:pPr>
            <a:r>
              <a:rPr lang="pt-BR" sz="1300" dirty="0">
                <a:highlight>
                  <a:srgbClr val="FFFFFF"/>
                </a:highlight>
              </a:rPr>
              <a:t>conduz os processos licitatórios de bens ou serviços especiais, substituindo o agente de contratação. Nos certames cujo objeto não seja rotineiramente contratado pela Administração, poderá ser contratado, por prazo determinado, serviço de empresa ou de profissional especializado para assessorar os agentes públicos responsáveis pela condução da licitação;</a:t>
            </a:r>
          </a:p>
          <a:p>
            <a:pPr marL="646113" lvl="1" indent="-285750" algn="just">
              <a:buFont typeface="Wingdings" panose="05000000000000000000" pitchFamily="2" charset="2"/>
              <a:buChar char="§"/>
            </a:pPr>
            <a:r>
              <a:rPr lang="pt-BR" sz="1300" dirty="0">
                <a:highlight>
                  <a:srgbClr val="FFFFFF"/>
                </a:highlight>
              </a:rPr>
              <a:t>os membros respondem solidariamente por todos os atos praticados pela comissão, ressalvado o membro que expressar posição individual divergente fundamentada e registrada em ata lavrada na reunião em que houver sido tomada a decisão;</a:t>
            </a:r>
          </a:p>
          <a:p>
            <a:pPr marL="646113" lvl="1" indent="-285750" algn="just">
              <a:buFont typeface="Wingdings" panose="05000000000000000000" pitchFamily="2" charset="2"/>
              <a:buChar char="§"/>
            </a:pPr>
            <a:r>
              <a:rPr lang="pt-BR" sz="1300" dirty="0">
                <a:highlight>
                  <a:srgbClr val="FFFFFF"/>
                </a:highlight>
              </a:rPr>
              <a:t>é responsável por conduzir diálogos competitivos, hipótese em que a comissão deverá ser composta por servidores efetivos ou empregados públicos pertencentes aos quadros permanentes da Administração;</a:t>
            </a:r>
          </a:p>
          <a:p>
            <a:pPr marL="646113" lvl="1" indent="-285750" algn="just">
              <a:buFont typeface="Wingdings" panose="05000000000000000000" pitchFamily="2" charset="2"/>
              <a:buChar char="§"/>
            </a:pPr>
            <a:r>
              <a:rPr lang="pt-BR" sz="1300" dirty="0">
                <a:highlight>
                  <a:srgbClr val="FFFFFF"/>
                </a:highlight>
              </a:rPr>
              <a:t>a Lei 14.133/2021 não estabeleceu limite de tempo para permanência como membro de comissão, tampouco vedou a recondução;</a:t>
            </a:r>
          </a:p>
          <a:p>
            <a:pPr lvl="0" algn="ctr">
              <a:spcBef>
                <a:spcPts val="1100"/>
              </a:spcBef>
            </a:pPr>
            <a:endParaRPr lang="pt-BR" dirty="0"/>
          </a:p>
        </p:txBody>
      </p:sp>
    </p:spTree>
    <p:extLst>
      <p:ext uri="{BB962C8B-B14F-4D97-AF65-F5344CB8AC3E}">
        <p14:creationId xmlns:p14="http://schemas.microsoft.com/office/powerpoint/2010/main" val="41609922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2A70532A-1F0D-9A53-7C25-FFBD016174A2}"/>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5143506F-DB48-62AE-7936-43DEDA288BCD}"/>
              </a:ext>
            </a:extLst>
          </p:cNvPr>
          <p:cNvPicPr preferRelativeResize="0"/>
          <p:nvPr/>
        </p:nvPicPr>
        <p:blipFill>
          <a:blip r:embed="rId3">
            <a:alphaModFix/>
          </a:blip>
          <a:stretch>
            <a:fillRect/>
          </a:stretch>
        </p:blipFill>
        <p:spPr>
          <a:xfrm>
            <a:off x="10" y="0"/>
            <a:ext cx="9143990" cy="5143500"/>
          </a:xfrm>
          <a:prstGeom prst="rect">
            <a:avLst/>
          </a:prstGeom>
          <a:noFill/>
          <a:ln>
            <a:noFill/>
          </a:ln>
        </p:spPr>
      </p:pic>
      <p:sp>
        <p:nvSpPr>
          <p:cNvPr id="61" name="Google Shape;61;p14">
            <a:extLst>
              <a:ext uri="{FF2B5EF4-FFF2-40B4-BE49-F238E27FC236}">
                <a16:creationId xmlns:a16="http://schemas.microsoft.com/office/drawing/2014/main" id="{71E51F53-70D9-01A9-76B0-C2DDC1B433E3}"/>
              </a:ext>
            </a:extLst>
          </p:cNvPr>
          <p:cNvSpPr txBox="1"/>
          <p:nvPr/>
        </p:nvSpPr>
        <p:spPr>
          <a:xfrm>
            <a:off x="394850" y="110836"/>
            <a:ext cx="8354290" cy="1794163"/>
          </a:xfrm>
          <a:prstGeom prst="rect">
            <a:avLst/>
          </a:prstGeom>
          <a:noFill/>
          <a:ln>
            <a:noFill/>
          </a:ln>
        </p:spPr>
        <p:txBody>
          <a:bodyPr spcFirstLastPara="1" wrap="square" lIns="91425" tIns="91425" rIns="91425" bIns="91425" anchor="t" anchorCtr="0">
            <a:noAutofit/>
          </a:bodyPr>
          <a:lstStyle/>
          <a:p>
            <a:pPr lvl="0" algn="ctr">
              <a:spcBef>
                <a:spcPts val="1100"/>
              </a:spcBef>
            </a:pPr>
            <a:endParaRPr lang="pt-BR" dirty="0"/>
          </a:p>
          <a:p>
            <a:pPr algn="ctr"/>
            <a:r>
              <a:rPr lang="pt-BR" b="1" dirty="0">
                <a:solidFill>
                  <a:srgbClr val="0070C0"/>
                </a:solidFill>
                <a:highlight>
                  <a:srgbClr val="FFFFFF"/>
                </a:highlight>
              </a:rPr>
              <a:t>ATORES DA CONTRATAÇÃO PÚBLICA</a:t>
            </a:r>
          </a:p>
          <a:p>
            <a:pPr lvl="0"/>
            <a:endParaRPr lang="pt-BR" b="1" dirty="0">
              <a:solidFill>
                <a:srgbClr val="0070C0"/>
              </a:solidFill>
              <a:highlight>
                <a:srgbClr val="FFFFFF"/>
              </a:highlight>
            </a:endParaRPr>
          </a:p>
          <a:p>
            <a:pPr lvl="0"/>
            <a:r>
              <a:rPr lang="pt-BR" b="1" dirty="0">
                <a:solidFill>
                  <a:srgbClr val="0070C0"/>
                </a:solidFill>
                <a:highlight>
                  <a:srgbClr val="FFFFFF"/>
                </a:highlight>
              </a:rPr>
              <a:t>Pregoeiro: </a:t>
            </a:r>
            <a:r>
              <a:rPr lang="pt-BR" dirty="0">
                <a:highlight>
                  <a:srgbClr val="FFFFFF"/>
                </a:highlight>
              </a:rPr>
              <a:t>agente de contratação responsável pela condução de licitações na modalidade pregão (conceito semelhante ao disposto na Lei 10.520/2002).</a:t>
            </a:r>
          </a:p>
          <a:p>
            <a:pPr lvl="0"/>
            <a:r>
              <a:rPr lang="pt-BR" dirty="0">
                <a:highlight>
                  <a:srgbClr val="FFFFFF"/>
                </a:highlight>
              </a:rPr>
              <a:t> </a:t>
            </a:r>
          </a:p>
          <a:p>
            <a:pPr marL="360363" algn="just"/>
            <a:r>
              <a:rPr lang="pt-BR" sz="1200" i="1" dirty="0">
                <a:highlight>
                  <a:srgbClr val="FFFFFF"/>
                </a:highlight>
              </a:rPr>
              <a:t>Art. 8º A licitação será conduzida por agente de contratação, pessoa designada pela autoridade competente, entre servidores efetivos ou empregados públicos dos quadros permanentes da Administração Pública, para tomar decisões, acompanhar o trâmite da licitação, dar impulso ao procedimento licitatório e executar quaisquer outras atividades necessárias ao bom andamento do certame até a homologação.</a:t>
            </a:r>
          </a:p>
          <a:p>
            <a:pPr marL="360363" algn="just"/>
            <a:r>
              <a:rPr lang="pt-BR" sz="1200" i="1" dirty="0">
                <a:highlight>
                  <a:srgbClr val="FFFFFF"/>
                </a:highlight>
              </a:rPr>
              <a:t>(...)</a:t>
            </a:r>
          </a:p>
          <a:p>
            <a:pPr marL="360363" algn="just"/>
            <a:r>
              <a:rPr lang="pt-BR" sz="1200" b="1" i="1" dirty="0">
                <a:highlight>
                  <a:srgbClr val="FFFFFF"/>
                </a:highlight>
              </a:rPr>
              <a:t>§ 5º Em licitação na modalidade pregão, o agente responsável pela condução do certame será designado pregoeiro.</a:t>
            </a:r>
          </a:p>
          <a:p>
            <a:pPr marL="360363" algn="just"/>
            <a:endParaRPr lang="pt-BR" sz="1200" i="1" dirty="0">
              <a:highlight>
                <a:srgbClr val="FFFFFF"/>
              </a:highlight>
            </a:endParaRPr>
          </a:p>
          <a:p>
            <a:pPr algn="just"/>
            <a:r>
              <a:rPr lang="pt-BR" dirty="0">
                <a:solidFill>
                  <a:schemeClr val="tx1"/>
                </a:solidFill>
                <a:highlight>
                  <a:srgbClr val="FFFFFF"/>
                </a:highlight>
              </a:rPr>
              <a:t>"Na modalidade pregão, o agente de contratação é denominado pregoeiro, não havendo diferenças de atuações. Nas duas situações (agente de contratação ou pregoeiro), cabe a eles conduzirem os certames, podendo tomar decisões, acompanhar o trâmite da licitação, dar impulso ao procedimento licitatório e executar quaisquer outras atividades necessárias ao bom andamento da disputa, até a fase de homologação, conforme previsto no art. 8º, caput, e §5º, da Lei N. 14.133/2021" (TCE/SC, Plenário, Prejulgado n. 2440).</a:t>
            </a:r>
          </a:p>
          <a:p>
            <a:pPr lvl="0" algn="ctr">
              <a:spcBef>
                <a:spcPts val="1100"/>
              </a:spcBef>
            </a:pPr>
            <a:endParaRPr lang="pt-BR" dirty="0"/>
          </a:p>
        </p:txBody>
      </p:sp>
    </p:spTree>
    <p:extLst>
      <p:ext uri="{BB962C8B-B14F-4D97-AF65-F5344CB8AC3E}">
        <p14:creationId xmlns:p14="http://schemas.microsoft.com/office/powerpoint/2010/main" val="14953832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7B6D5039-CB9A-8685-F2EF-575634BF4B0F}"/>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04210CA8-48C6-FEB0-B622-CC33CAD2CD2E}"/>
              </a:ext>
            </a:extLst>
          </p:cNvPr>
          <p:cNvPicPr preferRelativeResize="0"/>
          <p:nvPr/>
        </p:nvPicPr>
        <p:blipFill>
          <a:blip r:embed="rId3">
            <a:alphaModFix/>
          </a:blip>
          <a:stretch>
            <a:fillRect/>
          </a:stretch>
        </p:blipFill>
        <p:spPr>
          <a:xfrm>
            <a:off x="10" y="0"/>
            <a:ext cx="9143990" cy="5143500"/>
          </a:xfrm>
          <a:prstGeom prst="rect">
            <a:avLst/>
          </a:prstGeom>
          <a:noFill/>
          <a:ln>
            <a:noFill/>
          </a:ln>
        </p:spPr>
      </p:pic>
      <p:sp>
        <p:nvSpPr>
          <p:cNvPr id="61" name="Google Shape;61;p14">
            <a:extLst>
              <a:ext uri="{FF2B5EF4-FFF2-40B4-BE49-F238E27FC236}">
                <a16:creationId xmlns:a16="http://schemas.microsoft.com/office/drawing/2014/main" id="{1DDAACE1-7879-D756-F040-D30DFFF24B9E}"/>
              </a:ext>
            </a:extLst>
          </p:cNvPr>
          <p:cNvSpPr txBox="1"/>
          <p:nvPr/>
        </p:nvSpPr>
        <p:spPr>
          <a:xfrm>
            <a:off x="394850" y="110836"/>
            <a:ext cx="8354290" cy="1794163"/>
          </a:xfrm>
          <a:prstGeom prst="rect">
            <a:avLst/>
          </a:prstGeom>
          <a:noFill/>
          <a:ln>
            <a:noFill/>
          </a:ln>
        </p:spPr>
        <p:txBody>
          <a:bodyPr spcFirstLastPara="1" wrap="square" lIns="91425" tIns="91425" rIns="91425" bIns="91425" anchor="t" anchorCtr="0">
            <a:noAutofit/>
          </a:bodyPr>
          <a:lstStyle/>
          <a:p>
            <a:pPr lvl="0" algn="ctr">
              <a:spcBef>
                <a:spcPts val="1100"/>
              </a:spcBef>
            </a:pPr>
            <a:endParaRPr lang="pt-BR" dirty="0"/>
          </a:p>
          <a:p>
            <a:pPr algn="ctr"/>
            <a:r>
              <a:rPr lang="pt-BR" b="1" dirty="0">
                <a:solidFill>
                  <a:srgbClr val="0070C0"/>
                </a:solidFill>
                <a:highlight>
                  <a:srgbClr val="FFFFFF"/>
                </a:highlight>
              </a:rPr>
              <a:t>ATORES DA CONTRATAÇÃO PÚBLICA</a:t>
            </a:r>
          </a:p>
          <a:p>
            <a:pPr algn="just"/>
            <a:endParaRPr lang="pt-BR" b="1" dirty="0">
              <a:solidFill>
                <a:srgbClr val="0070C0"/>
              </a:solidFill>
              <a:highlight>
                <a:srgbClr val="FFFFFF"/>
              </a:highlight>
            </a:endParaRPr>
          </a:p>
          <a:p>
            <a:pPr algn="just"/>
            <a:r>
              <a:rPr lang="pt-BR" b="1" dirty="0">
                <a:solidFill>
                  <a:srgbClr val="0070C0"/>
                </a:solidFill>
                <a:highlight>
                  <a:srgbClr val="FFFFFF"/>
                </a:highlight>
              </a:rPr>
              <a:t>Leiloeiro (art. 31): </a:t>
            </a:r>
            <a:r>
              <a:rPr lang="pt-BR" dirty="0">
                <a:highlight>
                  <a:srgbClr val="FFFFFF"/>
                </a:highlight>
              </a:rPr>
              <a:t>agente responsável pela condução de licitações na modalidade leilão. Quando não for leiloeiro oficial selecionado pela Administração (mediante credenciamento ou pregão), será servidor designado pela autoridade competente.</a:t>
            </a:r>
          </a:p>
          <a:p>
            <a:pPr algn="just"/>
            <a:endParaRPr lang="pt-BR" dirty="0">
              <a:highlight>
                <a:srgbClr val="FFFFFF"/>
              </a:highlight>
            </a:endParaRPr>
          </a:p>
          <a:p>
            <a:pPr algn="just"/>
            <a:r>
              <a:rPr lang="pt-BR" b="1" dirty="0">
                <a:solidFill>
                  <a:srgbClr val="0070C0"/>
                </a:solidFill>
                <a:highlight>
                  <a:srgbClr val="FFFFFF"/>
                </a:highlight>
              </a:rPr>
              <a:t>Equipe de apoio (art. 7º, § 1º):</a:t>
            </a:r>
            <a:r>
              <a:rPr lang="pt-BR" dirty="0">
                <a:solidFill>
                  <a:srgbClr val="0070C0"/>
                </a:solidFill>
                <a:highlight>
                  <a:srgbClr val="FFFFFF"/>
                </a:highlight>
              </a:rPr>
              <a:t> </a:t>
            </a:r>
            <a:r>
              <a:rPr lang="pt-BR" dirty="0">
                <a:highlight>
                  <a:srgbClr val="FFFFFF"/>
                </a:highlight>
              </a:rPr>
              <a:t>auxilia o agente de contratação ou a comissão de contratação, podendo ser composta por terceiros contratados. O agente de contratação será auxiliado por esta equipe, mas responderá individualmente pelos atos que praticar, salvo quando induzido a erro pela atuação da equipe de apoio. </a:t>
            </a:r>
          </a:p>
          <a:p>
            <a:pPr lvl="0" algn="ctr">
              <a:spcBef>
                <a:spcPts val="1100"/>
              </a:spcBef>
            </a:pPr>
            <a:endParaRPr lang="pt-BR" dirty="0"/>
          </a:p>
        </p:txBody>
      </p:sp>
    </p:spTree>
    <p:extLst>
      <p:ext uri="{BB962C8B-B14F-4D97-AF65-F5344CB8AC3E}">
        <p14:creationId xmlns:p14="http://schemas.microsoft.com/office/powerpoint/2010/main" val="34010746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887784D2-CCD2-8AF5-A430-F5D0AA48F298}"/>
            </a:ext>
          </a:extLst>
        </p:cNvPr>
        <p:cNvGrpSpPr/>
        <p:nvPr/>
      </p:nvGrpSpPr>
      <p:grpSpPr>
        <a:xfrm>
          <a:off x="0" y="0"/>
          <a:ext cx="0" cy="0"/>
          <a:chOff x="0" y="0"/>
          <a:chExt cx="0" cy="0"/>
        </a:xfrm>
      </p:grpSpPr>
      <p:pic>
        <p:nvPicPr>
          <p:cNvPr id="60" name="Google Shape;60;p14" title="FUNDO-APRESENTAÇÃO.png">
            <a:extLst>
              <a:ext uri="{FF2B5EF4-FFF2-40B4-BE49-F238E27FC236}">
                <a16:creationId xmlns:a16="http://schemas.microsoft.com/office/drawing/2014/main" id="{FA25CDAE-19B5-DB95-8D05-A560F47FEA4C}"/>
              </a:ext>
            </a:extLst>
          </p:cNvPr>
          <p:cNvPicPr preferRelativeResize="0"/>
          <p:nvPr/>
        </p:nvPicPr>
        <p:blipFill>
          <a:blip r:embed="rId3">
            <a:alphaModFix/>
          </a:blip>
          <a:stretch>
            <a:fillRect/>
          </a:stretch>
        </p:blipFill>
        <p:spPr>
          <a:xfrm>
            <a:off x="10" y="0"/>
            <a:ext cx="9143990" cy="5143500"/>
          </a:xfrm>
          <a:prstGeom prst="rect">
            <a:avLst/>
          </a:prstGeom>
          <a:noFill/>
          <a:ln>
            <a:noFill/>
          </a:ln>
        </p:spPr>
      </p:pic>
      <p:sp>
        <p:nvSpPr>
          <p:cNvPr id="61" name="Google Shape;61;p14">
            <a:extLst>
              <a:ext uri="{FF2B5EF4-FFF2-40B4-BE49-F238E27FC236}">
                <a16:creationId xmlns:a16="http://schemas.microsoft.com/office/drawing/2014/main" id="{042677C4-0826-61A8-9D87-BFFE356DD4AA}"/>
              </a:ext>
            </a:extLst>
          </p:cNvPr>
          <p:cNvSpPr txBox="1"/>
          <p:nvPr/>
        </p:nvSpPr>
        <p:spPr>
          <a:xfrm>
            <a:off x="394850" y="110836"/>
            <a:ext cx="8354290" cy="1794163"/>
          </a:xfrm>
          <a:prstGeom prst="rect">
            <a:avLst/>
          </a:prstGeom>
          <a:noFill/>
          <a:ln>
            <a:noFill/>
          </a:ln>
        </p:spPr>
        <p:txBody>
          <a:bodyPr spcFirstLastPara="1" wrap="square" lIns="91425" tIns="91425" rIns="91425" bIns="91425" anchor="t" anchorCtr="0">
            <a:noAutofit/>
          </a:bodyPr>
          <a:lstStyle/>
          <a:p>
            <a:pPr algn="ctr">
              <a:spcBef>
                <a:spcPts val="1100"/>
              </a:spcBef>
            </a:pPr>
            <a:r>
              <a:rPr lang="pt-BR" b="1" dirty="0">
                <a:solidFill>
                  <a:srgbClr val="0070C0"/>
                </a:solidFill>
                <a:highlight>
                  <a:srgbClr val="FFFFFF"/>
                </a:highlight>
              </a:rPr>
              <a:t>ATORES DA CONTRATAÇÃO PÚBLICA</a:t>
            </a:r>
          </a:p>
          <a:p>
            <a:pPr lvl="0" algn="ctr">
              <a:spcBef>
                <a:spcPts val="1100"/>
              </a:spcBef>
            </a:pPr>
            <a:endParaRPr lang="pt-BR" b="1" dirty="0">
              <a:solidFill>
                <a:srgbClr val="0070C0"/>
              </a:solidFill>
              <a:highlight>
                <a:srgbClr val="FFFFFF"/>
              </a:highlight>
            </a:endParaRPr>
          </a:p>
          <a:p>
            <a:pPr lvl="0"/>
            <a:r>
              <a:rPr lang="pt-BR" dirty="0">
                <a:highlight>
                  <a:srgbClr val="FFFFFF"/>
                </a:highlight>
              </a:rPr>
              <a:t>“É possível estabelecer a seguinte relação entre os agentes públicos responsáveis pela condução dos certames e as modalidades de licitação:</a:t>
            </a:r>
          </a:p>
          <a:p>
            <a:pPr marL="342900" lvl="0" indent="17463" algn="just">
              <a:buAutoNum type="alphaLcPeriod"/>
            </a:pPr>
            <a:r>
              <a:rPr lang="pt-BR" dirty="0">
                <a:highlight>
                  <a:srgbClr val="FFFFFF"/>
                </a:highlight>
              </a:rPr>
              <a:t>pregão: pregoeiro (art. 8.º, § 5.º, da lei 14.133/2021);</a:t>
            </a:r>
          </a:p>
          <a:p>
            <a:pPr marL="342900" lvl="0" indent="17463" algn="just">
              <a:buAutoNum type="alphaLcPeriod"/>
            </a:pPr>
            <a:r>
              <a:rPr lang="pt-BR" dirty="0">
                <a:highlight>
                  <a:srgbClr val="FFFFFF"/>
                </a:highlight>
              </a:rPr>
              <a:t>concorrência: agente de contratação ou comissão de contratação (art. 8.º, caput e § 2.º, da lei 14.133/21);</a:t>
            </a:r>
          </a:p>
          <a:p>
            <a:pPr marL="342900" lvl="0" indent="17463" algn="just">
              <a:buAutoNum type="alphaLcPeriod"/>
            </a:pPr>
            <a:r>
              <a:rPr lang="pt-BR" dirty="0">
                <a:highlight>
                  <a:srgbClr val="FFFFFF"/>
                </a:highlight>
              </a:rPr>
              <a:t>concurso: comissão especial ou comissão julgadora (ao contrário do art. 51, § 5.º, da lei 8.666/1993, que indicava a “comissão especial integrada por pessoas de reputação ilibada e reconhecido conhecimento da matéria em exame, servidores públicos ou não”, a lei 14.133/21 não foi clara em relação à condução do concurso, o que não impede a aplicação da mesma lógica do regime jurídico anterior, especialmente em razão da necessidade da presença de especialistas na comissão julgadora, que conheçam o objeto do certame, na forma a ser detalhada no edital); </a:t>
            </a:r>
          </a:p>
          <a:p>
            <a:pPr marL="342900" lvl="0" indent="17463" algn="just">
              <a:buAutoNum type="alphaLcPeriod"/>
            </a:pPr>
            <a:r>
              <a:rPr lang="pt-BR" dirty="0">
                <a:highlight>
                  <a:srgbClr val="FFFFFF"/>
                </a:highlight>
              </a:rPr>
              <a:t>leilão: leiloeiro oficial ou servidor designado pela autoridade competente (art. 31 da lei 14.133/21); </a:t>
            </a:r>
          </a:p>
          <a:p>
            <a:pPr marL="342900" lvl="0" indent="17463" algn="just">
              <a:buAutoNum type="alphaLcPeriod"/>
            </a:pPr>
            <a:r>
              <a:rPr lang="pt-BR" dirty="0">
                <a:highlight>
                  <a:srgbClr val="FFFFFF"/>
                </a:highlight>
              </a:rPr>
              <a:t>diálogo competitivo: comissão de contratação (art. 32, § 1.º, XI, da lei 14.133/21).” </a:t>
            </a:r>
            <a:r>
              <a:rPr lang="pt-BR" sz="1200" b="1" dirty="0">
                <a:solidFill>
                  <a:srgbClr val="0070C0"/>
                </a:solidFill>
                <a:highlight>
                  <a:srgbClr val="FFFFFF"/>
                </a:highlight>
              </a:rPr>
              <a:t>(Fonte: https://www.migalhas.com.br/</a:t>
            </a:r>
            <a:r>
              <a:rPr lang="pt-BR" sz="1200" b="1" dirty="0" err="1">
                <a:solidFill>
                  <a:srgbClr val="0070C0"/>
                </a:solidFill>
                <a:highlight>
                  <a:srgbClr val="FFFFFF"/>
                </a:highlight>
              </a:rPr>
              <a:t>depeso</a:t>
            </a:r>
            <a:r>
              <a:rPr lang="pt-BR" sz="1200" b="1" dirty="0">
                <a:solidFill>
                  <a:srgbClr val="0070C0"/>
                </a:solidFill>
                <a:highlight>
                  <a:srgbClr val="FFFFFF"/>
                </a:highlight>
              </a:rPr>
              <a:t>/385526/agentes-de-</a:t>
            </a:r>
            <a:r>
              <a:rPr lang="pt-BR" sz="1200" b="1" dirty="0" err="1">
                <a:solidFill>
                  <a:srgbClr val="0070C0"/>
                </a:solidFill>
                <a:highlight>
                  <a:srgbClr val="FFFFFF"/>
                </a:highlight>
              </a:rPr>
              <a:t>contratacao</a:t>
            </a:r>
            <a:r>
              <a:rPr lang="pt-BR" sz="1200" b="1" dirty="0">
                <a:solidFill>
                  <a:srgbClr val="0070C0"/>
                </a:solidFill>
                <a:highlight>
                  <a:srgbClr val="FFFFFF"/>
                </a:highlight>
              </a:rPr>
              <a:t>-na-nova-lei-de-licitações)</a:t>
            </a:r>
          </a:p>
          <a:p>
            <a:pPr lvl="0" algn="ctr">
              <a:spcBef>
                <a:spcPts val="1100"/>
              </a:spcBef>
            </a:pPr>
            <a:endParaRPr lang="pt-BR" dirty="0"/>
          </a:p>
        </p:txBody>
      </p:sp>
    </p:spTree>
    <p:extLst>
      <p:ext uri="{BB962C8B-B14F-4D97-AF65-F5344CB8AC3E}">
        <p14:creationId xmlns:p14="http://schemas.microsoft.com/office/powerpoint/2010/main" val="3441651485"/>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502</TotalTime>
  <Words>8781</Words>
  <Application>Microsoft Office PowerPoint</Application>
  <PresentationFormat>Apresentação na tela (16:9)</PresentationFormat>
  <Paragraphs>582</Paragraphs>
  <Slides>53</Slides>
  <Notes>53</Notes>
  <HiddenSlides>0</HiddenSlides>
  <MMClips>0</MMClips>
  <ScaleCrop>false</ScaleCrop>
  <HeadingPairs>
    <vt:vector size="6" baseType="variant">
      <vt:variant>
        <vt:lpstr>Fontes usadas</vt:lpstr>
      </vt:variant>
      <vt:variant>
        <vt:i4>2</vt:i4>
      </vt:variant>
      <vt:variant>
        <vt:lpstr>Tema</vt:lpstr>
      </vt:variant>
      <vt:variant>
        <vt:i4>1</vt:i4>
      </vt:variant>
      <vt:variant>
        <vt:lpstr>Títulos de slides</vt:lpstr>
      </vt:variant>
      <vt:variant>
        <vt:i4>53</vt:i4>
      </vt:variant>
    </vt:vector>
  </HeadingPairs>
  <TitlesOfParts>
    <vt:vector size="56" baseType="lpstr">
      <vt:lpstr>Arial</vt:lpstr>
      <vt:lpstr>Wingdings</vt:lpstr>
      <vt:lpstr>Simple Light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Gabriela Borges</dc:creator>
  <cp:lastModifiedBy>Gabriela Borges</cp:lastModifiedBy>
  <cp:revision>1</cp:revision>
  <dcterms:modified xsi:type="dcterms:W3CDTF">2026-07-13T14:31:29Z</dcterms:modified>
</cp:coreProperties>
</file>